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325" r:id="rId6"/>
    <p:sldId id="260" r:id="rId7"/>
    <p:sldId id="261" r:id="rId8"/>
    <p:sldId id="326" r:id="rId9"/>
    <p:sldId id="327" r:id="rId10"/>
    <p:sldId id="339" r:id="rId11"/>
    <p:sldId id="340" r:id="rId12"/>
    <p:sldId id="265" r:id="rId13"/>
    <p:sldId id="266" r:id="rId14"/>
    <p:sldId id="336" r:id="rId15"/>
    <p:sldId id="321" r:id="rId16"/>
    <p:sldId id="322" r:id="rId17"/>
    <p:sldId id="267" r:id="rId18"/>
    <p:sldId id="268" r:id="rId19"/>
    <p:sldId id="269" r:id="rId20"/>
    <p:sldId id="276" r:id="rId21"/>
    <p:sldId id="315" r:id="rId22"/>
    <p:sldId id="316" r:id="rId23"/>
    <p:sldId id="317" r:id="rId24"/>
    <p:sldId id="318" r:id="rId25"/>
    <p:sldId id="319" r:id="rId26"/>
    <p:sldId id="337" r:id="rId27"/>
    <p:sldId id="320" r:id="rId28"/>
    <p:sldId id="277" r:id="rId29"/>
    <p:sldId id="338" r:id="rId30"/>
    <p:sldId id="323" r:id="rId31"/>
    <p:sldId id="324" r:id="rId32"/>
    <p:sldId id="286" r:id="rId33"/>
    <p:sldId id="308" r:id="rId34"/>
    <p:sldId id="334" r:id="rId35"/>
    <p:sldId id="287" r:id="rId36"/>
    <p:sldId id="299" r:id="rId37"/>
    <p:sldId id="288" r:id="rId38"/>
    <p:sldId id="328" r:id="rId39"/>
    <p:sldId id="329" r:id="rId40"/>
    <p:sldId id="330" r:id="rId41"/>
    <p:sldId id="331" r:id="rId42"/>
    <p:sldId id="332" r:id="rId43"/>
    <p:sldId id="333" r:id="rId44"/>
    <p:sldId id="289" r:id="rId45"/>
    <p:sldId id="295" r:id="rId46"/>
    <p:sldId id="335" r:id="rId47"/>
    <p:sldId id="296" r:id="rId48"/>
    <p:sldId id="297" r:id="rId49"/>
    <p:sldId id="298" r:id="rId50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A7A7A7"/>
    <a:srgbClr val="606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8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5182344" cy="2016224"/>
          </a:xfrm>
        </p:spPr>
        <p:txBody>
          <a:bodyPr anchor="t" anchorCtr="0">
            <a:normAutofit/>
          </a:bodyPr>
          <a:lstStyle>
            <a:lvl1pPr algn="l">
              <a:defRPr lang="de-DE" sz="3200" b="1" kern="1200" dirty="0">
                <a:solidFill>
                  <a:srgbClr val="FFB601"/>
                </a:solidFill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330200" y="4622800"/>
            <a:ext cx="8490272" cy="2171700"/>
          </a:xfrm>
          <a:prstGeom prst="rect">
            <a:avLst/>
          </a:prstGeom>
          <a:solidFill>
            <a:srgbClr val="FFB601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785" tIns="47892" rIns="95785" bIns="47892" anchor="ctr"/>
          <a:lstStyle/>
          <a:p>
            <a:pPr defTabSz="477838"/>
            <a:endParaRPr lang="de-DE">
              <a:latin typeface="Calibri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99592" y="4725144"/>
            <a:ext cx="7776864" cy="1752600"/>
          </a:xfrm>
        </p:spPr>
        <p:txBody>
          <a:bodyPr>
            <a:normAutofit/>
          </a:bodyPr>
          <a:lstStyle>
            <a:lvl1pPr marL="0" indent="0" algn="l">
              <a:buNone/>
              <a:defRPr lang="de-DE" sz="2500" b="1" kern="1200" baseline="0" dirty="0">
                <a:solidFill>
                  <a:srgbClr val="4D4D4D"/>
                </a:solidFill>
                <a:latin typeface="Arial" charset="0"/>
                <a:ea typeface="ＭＳ Ｐゴシック" pitchFamily="-110" charset="-128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Untertitelformat durch klicken bearbeiten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00" y="255600"/>
            <a:ext cx="3528000" cy="5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1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74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50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131"/>
            <a:ext cx="8229600" cy="10080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47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1785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75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35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363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711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567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135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514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033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47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245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8245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4484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61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375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178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80530"/>
            <a:ext cx="4040188" cy="43287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80530"/>
            <a:ext cx="4041775" cy="43287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14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9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31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036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3720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469975"/>
            <a:ext cx="5227984" cy="38312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4320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463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04131"/>
            <a:ext cx="8229600" cy="10080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330200" y="6453188"/>
            <a:ext cx="8483600" cy="342900"/>
          </a:xfrm>
          <a:prstGeom prst="rect">
            <a:avLst/>
          </a:prstGeom>
          <a:solidFill>
            <a:srgbClr val="FFB601"/>
          </a:solidFill>
          <a:ln w="0" algn="ctr">
            <a:noFill/>
            <a:round/>
            <a:headEnd/>
            <a:tailEnd/>
          </a:ln>
          <a:effectLst>
            <a:outerShdw rotWithShape="0">
              <a:schemeClr val="bg1">
                <a:alpha val="34999"/>
              </a:schemeClr>
            </a:outerShdw>
          </a:effectLst>
        </p:spPr>
        <p:txBody>
          <a:bodyPr lIns="95785" tIns="47892" rIns="95785" bIns="47892" anchor="ctr"/>
          <a:lstStyle/>
          <a:p>
            <a:pPr defTabSz="477838"/>
            <a:endParaRPr lang="de-DE">
              <a:latin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236296" y="6450013"/>
            <a:ext cx="158360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fld id="{C0A2BB1E-EDBF-4546-A7E5-F2CAA03D6FD7}" type="slidenum">
              <a:rPr lang="de-DE" sz="1700">
                <a:solidFill>
                  <a:schemeClr val="bg1"/>
                </a:solidFill>
              </a:rPr>
              <a:pPr algn="r" eaLnBrk="0" hangingPunct="0"/>
              <a:t>‹Nr.›</a:t>
            </a:fld>
            <a:endParaRPr lang="de-DE" sz="17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330200" y="1285427"/>
            <a:ext cx="8482806" cy="45719"/>
          </a:xfrm>
          <a:prstGeom prst="rect">
            <a:avLst/>
          </a:prstGeom>
          <a:solidFill>
            <a:srgbClr val="FFB601"/>
          </a:solidFill>
          <a:ln w="0" algn="ctr">
            <a:noFill/>
            <a:round/>
            <a:headEnd/>
            <a:tailEnd/>
          </a:ln>
          <a:effectLst>
            <a:outerShdw rotWithShape="0">
              <a:schemeClr val="bg1">
                <a:alpha val="34999"/>
              </a:schemeClr>
            </a:outerShdw>
          </a:effectLst>
        </p:spPr>
        <p:txBody>
          <a:bodyPr lIns="95785" tIns="47892" rIns="95785" bIns="47892" anchor="ctr"/>
          <a:lstStyle/>
          <a:p>
            <a:pPr defTabSz="477838"/>
            <a:endParaRPr lang="de-DE">
              <a:latin typeface="Calibri" pitchFamily="34" charset="0"/>
            </a:endParaRPr>
          </a:p>
        </p:txBody>
      </p:sp>
      <p:sp>
        <p:nvSpPr>
          <p:cNvPr id="12" name="Textfeld 15"/>
          <p:cNvSpPr txBox="1">
            <a:spLocks noChangeArrowheads="1"/>
          </p:cNvSpPr>
          <p:nvPr/>
        </p:nvSpPr>
        <p:spPr bwMode="auto">
          <a:xfrm>
            <a:off x="604838" y="6462176"/>
            <a:ext cx="7639570" cy="2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7892" rIns="0" bIns="0">
            <a:spAutoFit/>
          </a:bodyPr>
          <a:lstStyle>
            <a:lvl1pPr algn="l" defTabSz="4778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778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778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778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778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7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7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7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7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750"/>
              </a:lnSpc>
            </a:pPr>
            <a:r>
              <a:rPr lang="de-DE" sz="1600" dirty="0" smtClean="0">
                <a:solidFill>
                  <a:srgbClr val="FFFFFF"/>
                </a:solidFill>
                <a:cs typeface="Arial" charset="0"/>
              </a:rPr>
              <a:t>Planfeststellungsverfahren Deponie Haaßel  </a:t>
            </a:r>
            <a:r>
              <a:rPr lang="de-DE" sz="1600" dirty="0">
                <a:solidFill>
                  <a:srgbClr val="FFFFFF"/>
                </a:solidFill>
                <a:cs typeface="Arial" charset="0"/>
              </a:rPr>
              <a:t>|  </a:t>
            </a:r>
            <a:r>
              <a:rPr lang="de-DE" sz="1600" dirty="0" smtClean="0">
                <a:solidFill>
                  <a:srgbClr val="FFFFFF"/>
                </a:solidFill>
                <a:cs typeface="Arial" charset="0"/>
              </a:rPr>
              <a:t>Erörterung |  11. - 13. Dez. 2013</a:t>
            </a:r>
            <a:endParaRPr lang="de-DE" sz="16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147600"/>
            <a:ext cx="2520000" cy="3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6" r:id="rId22"/>
    <p:sldLayoutId id="2147483677" r:id="rId23"/>
    <p:sldLayoutId id="2147483686" r:id="rId24"/>
    <p:sldLayoutId id="2147483687" r:id="rId25"/>
    <p:sldLayoutId id="2147483688" r:id="rId26"/>
    <p:sldLayoutId id="2147483689" r:id="rId27"/>
    <p:sldLayoutId id="2147483695" r:id="rId28"/>
    <p:sldLayoutId id="2147483696" r:id="rId29"/>
    <p:sldLayoutId id="2147483697" r:id="rId30"/>
    <p:sldLayoutId id="2147483698" r:id="rId31"/>
    <p:sldLayoutId id="2147483702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de-DE" sz="2800" b="1" kern="1200" dirty="0">
          <a:solidFill>
            <a:srgbClr val="939B99"/>
          </a:solidFill>
          <a:latin typeface="Arial" charset="0"/>
          <a:ea typeface="ＭＳ Ｐゴシック" pitchFamily="-110" charset="-128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ts val="1800"/>
        </a:spcBef>
        <a:buClr>
          <a:srgbClr val="FFB601"/>
        </a:buClr>
        <a:buFont typeface="Wingdings" pitchFamily="2" charset="2"/>
        <a:buChar char="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Symbol" pitchFamily="18" charset="2"/>
        <a:buChar char="-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4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Planfeststellungsverfahren Deponie Haaßel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Kriete Kaltrecycling GmbH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Dr. Born –Dr. Ermel GmbH</a:t>
            </a:r>
          </a:p>
          <a:p>
            <a:r>
              <a:rPr lang="de-DE" sz="1900" dirty="0" smtClean="0"/>
              <a:t>Herr Dipl.-Geol. Volker Schnibben</a:t>
            </a:r>
          </a:p>
          <a:p>
            <a:r>
              <a:rPr lang="de-DE" dirty="0" smtClean="0"/>
              <a:t>Erörterungstermin Gemeinde Selsingen </a:t>
            </a:r>
            <a:br>
              <a:rPr lang="de-DE" dirty="0" smtClean="0"/>
            </a:br>
            <a:r>
              <a:rPr lang="de-DE" dirty="0" smtClean="0"/>
              <a:t>11. – 13. Dezember 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1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Ganglinien Grundwassermessstellen (untere)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16038" r="1697" b="1714"/>
          <a:stretch/>
        </p:blipFill>
        <p:spPr bwMode="auto">
          <a:xfrm>
            <a:off x="251520" y="1412776"/>
            <a:ext cx="86017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2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Ganglinien Grundwassermessstellen (obere)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907" r="2301" b="1744"/>
          <a:stretch/>
        </p:blipFill>
        <p:spPr bwMode="auto">
          <a:xfrm>
            <a:off x="323528" y="1318438"/>
            <a:ext cx="8457619" cy="484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Basisabdichtung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1" y="1628800"/>
            <a:ext cx="7444519" cy="352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4306125" y="1556792"/>
            <a:ext cx="1395847" cy="36724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Detailschnitt Basisabdichtung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650334" y="1412776"/>
            <a:ext cx="4121073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6521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9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Grundwasseroberfläche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/>
        </p:blipFill>
        <p:spPr bwMode="auto">
          <a:xfrm>
            <a:off x="1475656" y="1392764"/>
            <a:ext cx="5800539" cy="498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Längsschnitt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3381" y="1484784"/>
            <a:ext cx="80930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/>
          <a:stretch/>
        </p:blipFill>
        <p:spPr bwMode="auto">
          <a:xfrm>
            <a:off x="650402" y="3933056"/>
            <a:ext cx="7954046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0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Querschnitt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8198" y="1556792"/>
            <a:ext cx="8096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3"/>
          <a:stretch/>
        </p:blipFill>
        <p:spPr bwMode="auto">
          <a:xfrm>
            <a:off x="323528" y="4005064"/>
            <a:ext cx="838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1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Auf- und Abtrag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" b="1535"/>
          <a:stretch/>
        </p:blipFill>
        <p:spPr bwMode="auto">
          <a:xfrm>
            <a:off x="734669" y="1412776"/>
            <a:ext cx="76853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6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Detail Randbereich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650334" y="1412776"/>
            <a:ext cx="4121073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 bwMode="auto">
          <a:xfrm>
            <a:off x="251521" y="1838840"/>
            <a:ext cx="8712967" cy="322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5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Setzungsberechnungen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/>
          <a:stretch/>
        </p:blipFill>
        <p:spPr bwMode="auto">
          <a:xfrm>
            <a:off x="1580899" y="1412777"/>
            <a:ext cx="5716327" cy="491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4458" y="1556792"/>
            <a:ext cx="166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Setzungen maximal 0,65 m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Lageplan</a:t>
            </a:r>
            <a:endParaRPr lang="de-D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" b="1530"/>
          <a:stretch/>
        </p:blipFill>
        <p:spPr bwMode="auto">
          <a:xfrm>
            <a:off x="1346851" y="1412550"/>
            <a:ext cx="6307696" cy="496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Oberflächenwasser-/Sickerwasserableitung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3768" b="23353"/>
          <a:stretch/>
        </p:blipFill>
        <p:spPr bwMode="auto">
          <a:xfrm>
            <a:off x="683568" y="1412775"/>
            <a:ext cx="7877727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4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Oberflächenwasser im Betriebszeitraum:</a:t>
            </a:r>
          </a:p>
          <a:p>
            <a:pPr lvl="1"/>
            <a:r>
              <a:rPr lang="de-DE" dirty="0" smtClean="0"/>
              <a:t>Unbelastetes Wasser aus </a:t>
            </a:r>
          </a:p>
          <a:p>
            <a:pPr lvl="2"/>
            <a:r>
              <a:rPr lang="de-DE" dirty="0" smtClean="0"/>
              <a:t>Dachflächen, PKW-Parkplatz, unbefestigter Ringstraße, Randwällen</a:t>
            </a:r>
          </a:p>
          <a:p>
            <a:pPr lvl="2"/>
            <a:r>
              <a:rPr lang="de-DE" dirty="0" smtClean="0"/>
              <a:t>Oberfläche Basisabdichtung </a:t>
            </a:r>
            <a:br>
              <a:rPr lang="de-DE" dirty="0" smtClean="0"/>
            </a:br>
            <a:r>
              <a:rPr lang="de-DE" dirty="0" smtClean="0"/>
              <a:t>(aus Sammlerabschnitten, die nicht mit Abfällen belegt sind)</a:t>
            </a:r>
          </a:p>
          <a:p>
            <a:pPr lvl="2"/>
            <a:r>
              <a:rPr lang="de-DE" dirty="0" smtClean="0"/>
              <a:t>Oberflächenabfluss </a:t>
            </a:r>
            <a:r>
              <a:rPr lang="de-DE" dirty="0"/>
              <a:t>von </a:t>
            </a:r>
            <a:r>
              <a:rPr lang="de-DE" dirty="0" smtClean="0"/>
              <a:t>Abschnitten mit Oberflächenabdichtung</a:t>
            </a:r>
          </a:p>
          <a:p>
            <a:pPr lvl="1"/>
            <a:r>
              <a:rPr lang="de-DE" dirty="0" smtClean="0"/>
              <a:t>Potentiell belastetes Wasser aus Kleinanlieferung, Zuwegung/ Gehweg und befestigter Ringstraße </a:t>
            </a:r>
            <a:r>
              <a:rPr lang="de-DE" dirty="0" smtClean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 smtClean="0">
                <a:sym typeface="Symbol"/>
              </a:rPr>
              <a:t> </a:t>
            </a:r>
            <a:r>
              <a:rPr lang="de-DE" b="1" dirty="0" smtClean="0">
                <a:sym typeface="Symbol"/>
              </a:rPr>
              <a:t>Sickerwasser</a:t>
            </a:r>
            <a:endParaRPr lang="de-DE" b="1" dirty="0" smtClean="0"/>
          </a:p>
          <a:p>
            <a:r>
              <a:rPr lang="de-DE" dirty="0" smtClean="0"/>
              <a:t>Oberflächenwasser im Nachsorgezeitraum</a:t>
            </a:r>
          </a:p>
          <a:p>
            <a:pPr lvl="1"/>
            <a:r>
              <a:rPr lang="de-DE" dirty="0" smtClean="0"/>
              <a:t>Unbelastetes Wasser </a:t>
            </a:r>
            <a:r>
              <a:rPr lang="de-DE" dirty="0"/>
              <a:t>aus Dachflächen, </a:t>
            </a:r>
            <a:r>
              <a:rPr lang="de-DE" dirty="0" smtClean="0"/>
              <a:t>PKW-Parkplatz, Ringstraße, Randwällen und Oberflächenabfluss von Rekultivierungsschicht oberhalb der Oberflächenabdichtung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Berechnungsgrundlagen Oberflächenwasser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37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Unbelastetes Wasser aus 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Dachflächen, PKW-Parkplatz</a:t>
            </a:r>
          </a:p>
          <a:p>
            <a:pPr marL="914400" lvl="2" indent="0">
              <a:buNone/>
            </a:pPr>
            <a:r>
              <a:rPr lang="de-DE" dirty="0" smtClean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 smtClean="0">
                <a:sym typeface="Symbol"/>
              </a:rPr>
              <a:t> </a:t>
            </a:r>
            <a:r>
              <a:rPr lang="de-DE" sz="2000" dirty="0" smtClean="0">
                <a:sym typeface="Symbol"/>
              </a:rPr>
              <a:t>Sickermulde in Flugsandauflage</a:t>
            </a:r>
            <a:endParaRPr lang="de-DE" sz="2000" dirty="0" smtClean="0"/>
          </a:p>
          <a:p>
            <a:r>
              <a:rPr lang="de-DE" dirty="0"/>
              <a:t>Unbelastetes Wasser aus :</a:t>
            </a:r>
          </a:p>
          <a:p>
            <a:pPr lvl="1"/>
            <a:r>
              <a:rPr lang="de-DE" dirty="0" smtClean="0"/>
              <a:t>unbefestigter </a:t>
            </a:r>
            <a:r>
              <a:rPr lang="de-DE" dirty="0"/>
              <a:t>Ringstraße, </a:t>
            </a:r>
            <a:r>
              <a:rPr lang="de-DE" dirty="0" smtClean="0"/>
              <a:t>Randwällen</a:t>
            </a:r>
            <a:endParaRPr lang="de-DE" dirty="0"/>
          </a:p>
          <a:p>
            <a:pPr lvl="1"/>
            <a:r>
              <a:rPr lang="de-DE" dirty="0"/>
              <a:t>Oberfläche Basisabdichtung </a:t>
            </a:r>
            <a:br>
              <a:rPr lang="de-DE" dirty="0"/>
            </a:br>
            <a:r>
              <a:rPr lang="de-DE" dirty="0"/>
              <a:t>(aus Sammlerabschnitten, die nicht mit Abfällen belegt sind)</a:t>
            </a:r>
          </a:p>
          <a:p>
            <a:pPr lvl="1"/>
            <a:r>
              <a:rPr lang="de-DE" dirty="0"/>
              <a:t>Oberflächenabfluss von Abschnitten mit Oberflächenabdichtung</a:t>
            </a:r>
          </a:p>
          <a:p>
            <a:pPr marL="914400" lvl="2" indent="0">
              <a:buNone/>
            </a:pPr>
            <a:r>
              <a:rPr lang="de-DE" dirty="0">
                <a:solidFill>
                  <a:srgbClr val="FFC000"/>
                </a:solidFill>
                <a:sym typeface="Symbol"/>
              </a:rPr>
              <a:t></a:t>
            </a:r>
            <a:r>
              <a:rPr lang="de-DE" sz="2000" dirty="0" smtClean="0">
                <a:solidFill>
                  <a:srgbClr val="FFC000"/>
                </a:solidFill>
                <a:sym typeface="Symbol"/>
              </a:rPr>
              <a:t> </a:t>
            </a:r>
            <a:r>
              <a:rPr lang="de-DE" sz="2000" dirty="0" smtClean="0">
                <a:sym typeface="Symbol"/>
              </a:rPr>
              <a:t>Über Deponierandgraben in Regenrückhaltebecken (RRB)</a:t>
            </a: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Berechnungsgrundlagen Oberflächenwasser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19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Maximalvolumen bei:</a:t>
            </a:r>
          </a:p>
          <a:p>
            <a:pPr lvl="1"/>
            <a:r>
              <a:rPr lang="de-DE" dirty="0" smtClean="0"/>
              <a:t>Randwälle und Ringstraße</a:t>
            </a:r>
            <a:r>
              <a:rPr lang="de-DE" dirty="0" smtClean="0">
                <a:sym typeface="Symbol"/>
              </a:rPr>
              <a:t/>
            </a:r>
            <a:br>
              <a:rPr lang="de-DE" dirty="0" smtClean="0">
                <a:sym typeface="Symbol"/>
              </a:rPr>
            </a:br>
            <a:r>
              <a:rPr lang="de-DE" sz="1800" dirty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>
                <a:solidFill>
                  <a:srgbClr val="FFC000"/>
                </a:solidFill>
                <a:sym typeface="Symbol"/>
              </a:rPr>
              <a:t> </a:t>
            </a:r>
            <a:r>
              <a:rPr lang="de-DE" dirty="0" smtClean="0">
                <a:sym typeface="Symbol"/>
              </a:rPr>
              <a:t>18.000 </a:t>
            </a:r>
            <a:r>
              <a:rPr lang="de-DE" dirty="0">
                <a:sym typeface="Symbol"/>
              </a:rPr>
              <a:t>m² </a:t>
            </a:r>
            <a:r>
              <a:rPr lang="de-DE" dirty="0" smtClean="0"/>
              <a:t>bewachsen</a:t>
            </a:r>
            <a:r>
              <a:rPr lang="de-DE" dirty="0" smtClean="0">
                <a:sym typeface="Symbol"/>
              </a:rPr>
              <a:t>e </a:t>
            </a:r>
            <a:r>
              <a:rPr lang="de-DE" dirty="0">
                <a:sym typeface="Symbol"/>
              </a:rPr>
              <a:t>Fläche </a:t>
            </a:r>
            <a:r>
              <a:rPr lang="de-DE" dirty="0" smtClean="0">
                <a:sym typeface="Symbol"/>
              </a:rPr>
              <a:t>mit </a:t>
            </a:r>
            <a:r>
              <a:rPr lang="de-DE" dirty="0">
                <a:sym typeface="Symbol"/>
              </a:rPr>
              <a:t>Abflussbeiwert </a:t>
            </a:r>
            <a:r>
              <a:rPr lang="de-DE" dirty="0" smtClean="0">
                <a:sym typeface="Symbol"/>
              </a:rPr>
              <a:t>0,2-0,3</a:t>
            </a:r>
            <a:endParaRPr lang="de-DE" dirty="0" smtClean="0"/>
          </a:p>
          <a:p>
            <a:pPr lvl="1"/>
            <a:r>
              <a:rPr lang="de-DE" dirty="0" smtClean="0"/>
              <a:t>2 Sammlerabschnitte offen und noch nicht mit Abfällen belegt</a:t>
            </a:r>
            <a:br>
              <a:rPr lang="de-DE" dirty="0" smtClean="0"/>
            </a:br>
            <a:r>
              <a:rPr lang="de-DE" sz="1800" dirty="0" smtClean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 smtClean="0">
                <a:solidFill>
                  <a:srgbClr val="FFC000"/>
                </a:solidFill>
                <a:sym typeface="Symbol"/>
              </a:rPr>
              <a:t> </a:t>
            </a:r>
            <a:r>
              <a:rPr lang="de-DE" dirty="0" smtClean="0">
                <a:sym typeface="Symbol"/>
              </a:rPr>
              <a:t>14.000 m² offene Fläche mit Abflussbeiwert 0,9</a:t>
            </a:r>
          </a:p>
          <a:p>
            <a:pPr lvl="1"/>
            <a:r>
              <a:rPr lang="de-DE" dirty="0"/>
              <a:t>Drosselabfluss: 5 l/s</a:t>
            </a:r>
          </a:p>
          <a:p>
            <a:pPr lvl="1"/>
            <a:r>
              <a:rPr lang="de-DE" dirty="0" smtClean="0">
                <a:sym typeface="Symbol"/>
              </a:rPr>
              <a:t>Erforderliches Volumen: 646 m³</a:t>
            </a:r>
          </a:p>
          <a:p>
            <a:pPr lvl="1"/>
            <a:r>
              <a:rPr lang="de-DE" dirty="0" smtClean="0">
                <a:sym typeface="Symbol"/>
              </a:rPr>
              <a:t>Vorhandenes Volumen: 780 m³</a:t>
            </a:r>
          </a:p>
          <a:p>
            <a:pPr lvl="1"/>
            <a:r>
              <a:rPr lang="de-DE" b="1" dirty="0" smtClean="0">
                <a:sym typeface="Symbol"/>
              </a:rPr>
              <a:t>Alternativer Bedarf </a:t>
            </a:r>
            <a:r>
              <a:rPr lang="de-DE" dirty="0" smtClean="0">
                <a:sym typeface="Symbol"/>
              </a:rPr>
              <a:t>bei Drosselabfluss mit 3 l/s: 748 </a:t>
            </a:r>
            <a:r>
              <a:rPr lang="de-DE" dirty="0">
                <a:sym typeface="Symbol"/>
              </a:rPr>
              <a:t>m³</a:t>
            </a:r>
          </a:p>
          <a:p>
            <a:pPr lvl="1">
              <a:tabLst>
                <a:tab pos="1257300" algn="l"/>
              </a:tabLst>
            </a:pPr>
            <a:r>
              <a:rPr lang="de-DE" dirty="0">
                <a:sym typeface="Symbol"/>
              </a:rPr>
              <a:t>Zusätzlicher Speicherraum kann bei Bedarf über Einstau auf </a:t>
            </a:r>
            <a:r>
              <a:rPr lang="de-DE" dirty="0" smtClean="0">
                <a:sym typeface="Symbol"/>
              </a:rPr>
              <a:t>basisgedichteter, nicht mit Abfällen belegter </a:t>
            </a:r>
            <a:r>
              <a:rPr lang="de-DE" dirty="0">
                <a:sym typeface="Symbol"/>
              </a:rPr>
              <a:t>Fläche erreicht werden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Bemessung </a:t>
            </a:r>
            <a:r>
              <a:rPr lang="de-DE" dirty="0"/>
              <a:t>R</a:t>
            </a:r>
            <a:r>
              <a:rPr lang="de-DE" dirty="0" smtClean="0"/>
              <a:t>egenrückhaltebecken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61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Einstauvolumen auf gedichteter Basis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7" y="1484783"/>
            <a:ext cx="7085943" cy="47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leichschenkliges Dreieck 1"/>
          <p:cNvSpPr/>
          <p:nvPr/>
        </p:nvSpPr>
        <p:spPr>
          <a:xfrm rot="7613862">
            <a:off x="2632307" y="3398519"/>
            <a:ext cx="2403170" cy="1564620"/>
          </a:xfrm>
          <a:prstGeom prst="triangle">
            <a:avLst>
              <a:gd name="adj" fmla="val 55911"/>
            </a:avLst>
          </a:prstGeom>
          <a:solidFill>
            <a:srgbClr val="0070C0">
              <a:alpha val="20000"/>
            </a:srgbClr>
          </a:solidFill>
          <a:ln w="31750" algn="ctr">
            <a:solidFill>
              <a:srgbClr val="0070C0"/>
            </a:solidFill>
            <a:round/>
            <a:headEnd/>
            <a:tailEnd/>
          </a:ln>
          <a:effectLst>
            <a:outerShdw rotWithShape="0">
              <a:schemeClr val="bg1">
                <a:alpha val="34999"/>
              </a:schemeClr>
            </a:outerShdw>
          </a:effectLst>
        </p:spPr>
        <p:txBody>
          <a:bodyPr lIns="95785" tIns="47892" rIns="95785" bIns="47892" rtlCol="0" anchor="ctr"/>
          <a:lstStyle/>
          <a:p>
            <a:pPr algn="ctr" defTabSz="477838"/>
            <a:endParaRPr lang="de-D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12740" y="4205134"/>
            <a:ext cx="95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130 m³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Sickerwasser</a:t>
            </a:r>
            <a:endParaRPr lang="de-DE" dirty="0" smtClean="0"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95536" y="1628800"/>
            <a:ext cx="4042792" cy="4525963"/>
          </a:xfrm>
        </p:spPr>
        <p:txBody>
          <a:bodyPr>
            <a:normAutofit/>
          </a:bodyPr>
          <a:lstStyle/>
          <a:p>
            <a:r>
              <a:rPr lang="fr-FR" dirty="0" err="1" smtClean="0"/>
              <a:t>Zusammensetzung</a:t>
            </a:r>
            <a:endParaRPr lang="fr-FR" dirty="0" smtClean="0"/>
          </a:p>
          <a:p>
            <a:pPr lvl="1"/>
            <a:r>
              <a:rPr lang="fr-FR" dirty="0" smtClean="0"/>
              <a:t>pH-</a:t>
            </a:r>
            <a:r>
              <a:rPr lang="fr-FR" dirty="0" err="1" smtClean="0"/>
              <a:t>Wert</a:t>
            </a:r>
            <a:r>
              <a:rPr lang="fr-FR" dirty="0" smtClean="0"/>
              <a:t> </a:t>
            </a:r>
            <a:r>
              <a:rPr lang="fr-FR" dirty="0"/>
              <a:t>5,5 – </a:t>
            </a:r>
            <a:r>
              <a:rPr lang="fr-FR" dirty="0" smtClean="0"/>
              <a:t>13</a:t>
            </a:r>
          </a:p>
          <a:p>
            <a:pPr lvl="1"/>
            <a:r>
              <a:rPr lang="fr-FR" dirty="0"/>
              <a:t>CSB, DOC &lt; 50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As, Pb, Ni &lt; 0,2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Cd &lt; 0,05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Cu &lt; 1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Hg &lt; 0,005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Cl &lt; 1.500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SO</a:t>
            </a:r>
            <a:r>
              <a:rPr lang="fr-FR" baseline="-25000" dirty="0"/>
              <a:t>4</a:t>
            </a:r>
            <a:r>
              <a:rPr lang="fr-FR" dirty="0"/>
              <a:t> &lt; 2.000 mg/l</a:t>
            </a:r>
            <a:endParaRPr lang="de-DE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4674685" y="1628800"/>
            <a:ext cx="40427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800"/>
              </a:spcBef>
              <a:buClr>
                <a:srgbClr val="FFB601"/>
              </a:buClr>
              <a:buFont typeface="Wingdings" pitchFamily="2" charset="2"/>
              <a:buChar char=""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4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/>
              <a:t>CN &lt; 0,1 </a:t>
            </a:r>
            <a:r>
              <a:rPr lang="fr-FR" dirty="0" smtClean="0"/>
              <a:t>mg/l</a:t>
            </a:r>
          </a:p>
          <a:p>
            <a:pPr lvl="1"/>
            <a:r>
              <a:rPr lang="fr-FR" dirty="0" err="1"/>
              <a:t>Fl</a:t>
            </a:r>
            <a:r>
              <a:rPr lang="fr-FR" dirty="0"/>
              <a:t>, Ba &lt; 5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Cr, Mo &lt; 0,3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Sb, Se &lt; 0,03 </a:t>
            </a:r>
            <a:r>
              <a:rPr lang="fr-FR" dirty="0" smtClean="0"/>
              <a:t>mg/l</a:t>
            </a:r>
          </a:p>
          <a:p>
            <a:pPr lvl="1"/>
            <a:r>
              <a:rPr lang="fr-FR" dirty="0" err="1"/>
              <a:t>Gelöste</a:t>
            </a:r>
            <a:r>
              <a:rPr lang="fr-FR" dirty="0"/>
              <a:t> </a:t>
            </a:r>
            <a:r>
              <a:rPr lang="fr-FR" dirty="0" err="1"/>
              <a:t>Feststoffe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&lt; </a:t>
            </a:r>
            <a:r>
              <a:rPr lang="fr-FR" dirty="0"/>
              <a:t>3.000 </a:t>
            </a:r>
            <a:r>
              <a:rPr lang="fr-FR" dirty="0" smtClean="0"/>
              <a:t>mg/l</a:t>
            </a:r>
          </a:p>
          <a:p>
            <a:pPr lvl="1"/>
            <a:r>
              <a:rPr lang="fr-FR" dirty="0"/>
              <a:t>PAK &lt; 30 </a:t>
            </a:r>
            <a:r>
              <a:rPr lang="fr-FR" dirty="0" smtClean="0"/>
              <a:t>mg/l</a:t>
            </a:r>
          </a:p>
          <a:p>
            <a:r>
              <a:rPr lang="fr-FR" dirty="0" err="1" smtClean="0"/>
              <a:t>Menge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max. 50 – 60 m³/d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6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Sickerwasser im Betriebs- und Nachsorgezeitraum:</a:t>
            </a:r>
          </a:p>
          <a:p>
            <a:pPr lvl="1"/>
            <a:r>
              <a:rPr lang="de-DE" dirty="0" smtClean="0"/>
              <a:t>Erfassung in 8 Sammlerabschnitten oberhalb der Basisdichtung</a:t>
            </a:r>
          </a:p>
          <a:p>
            <a:pPr lvl="1"/>
            <a:r>
              <a:rPr lang="de-DE" dirty="0" smtClean="0"/>
              <a:t>Erfassung über Sammelleitungen</a:t>
            </a:r>
          </a:p>
          <a:p>
            <a:pPr lvl="1"/>
            <a:r>
              <a:rPr lang="de-DE" dirty="0" smtClean="0"/>
              <a:t>Einleitung in 16 Schächte</a:t>
            </a:r>
          </a:p>
          <a:p>
            <a:pPr lvl="1"/>
            <a:r>
              <a:rPr lang="de-DE" dirty="0" smtClean="0"/>
              <a:t>Transport über randliche Sammelleitungen</a:t>
            </a:r>
          </a:p>
          <a:p>
            <a:pPr lvl="1"/>
            <a:r>
              <a:rPr lang="de-DE" dirty="0" smtClean="0"/>
              <a:t>Einleitung in Sickerwasserbecken</a:t>
            </a:r>
          </a:p>
          <a:p>
            <a:pPr lvl="1"/>
            <a:r>
              <a:rPr lang="de-DE" dirty="0" smtClean="0"/>
              <a:t>Indirekteinleitung über Druckleitung in Kanalisation oder</a:t>
            </a:r>
          </a:p>
          <a:p>
            <a:pPr lvl="1"/>
            <a:r>
              <a:rPr lang="de-DE" dirty="0" smtClean="0"/>
              <a:t>Abtransport mit Tankwagen zu externer Entsorgung</a:t>
            </a:r>
          </a:p>
          <a:p>
            <a:r>
              <a:rPr lang="de-DE" dirty="0" smtClean="0"/>
              <a:t>Sickerwasser nach Entlassung aus der Nachsorge</a:t>
            </a:r>
          </a:p>
          <a:p>
            <a:pPr lvl="1"/>
            <a:r>
              <a:rPr lang="de-DE" dirty="0" smtClean="0"/>
              <a:t>Erfassung wie oben, aber:</a:t>
            </a:r>
          </a:p>
          <a:p>
            <a:pPr lvl="1"/>
            <a:r>
              <a:rPr lang="de-DE" dirty="0" smtClean="0"/>
              <a:t>Direkteinleitung im freiem Gefälle in den Vorfluter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Berechnungsgrundlagen Sickerwasser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04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Maximalvolumen bei:</a:t>
            </a:r>
          </a:p>
          <a:p>
            <a:pPr lvl="1"/>
            <a:r>
              <a:rPr lang="de-DE" dirty="0" smtClean="0"/>
              <a:t>7 Sammlerabschnitte offen und mit Abfällen belegt</a:t>
            </a:r>
            <a:br>
              <a:rPr lang="de-DE" dirty="0" smtClean="0"/>
            </a:br>
            <a:r>
              <a:rPr lang="de-DE" sz="1800" dirty="0" smtClean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 smtClean="0">
                <a:solidFill>
                  <a:srgbClr val="FFC000"/>
                </a:solidFill>
                <a:sym typeface="Symbol"/>
              </a:rPr>
              <a:t> </a:t>
            </a:r>
            <a:r>
              <a:rPr lang="de-DE" dirty="0" smtClean="0">
                <a:sym typeface="Symbol"/>
              </a:rPr>
              <a:t>10 m³/</a:t>
            </a:r>
            <a:r>
              <a:rPr lang="de-DE" dirty="0" err="1" smtClean="0">
                <a:sym typeface="Symbol"/>
              </a:rPr>
              <a:t>had</a:t>
            </a:r>
            <a:r>
              <a:rPr lang="de-DE" dirty="0" smtClean="0">
                <a:sym typeface="Symbol"/>
              </a:rPr>
              <a:t> (gemäß GDA-Empfehlung)</a:t>
            </a:r>
          </a:p>
          <a:p>
            <a:pPr lvl="1"/>
            <a:r>
              <a:rPr lang="de-DE" dirty="0" smtClean="0"/>
              <a:t>1 Sammlerabschnitt offen und gerade in </a:t>
            </a:r>
            <a:r>
              <a:rPr lang="de-DE" dirty="0"/>
              <a:t>B</a:t>
            </a:r>
            <a:r>
              <a:rPr lang="de-DE" dirty="0" smtClean="0"/>
              <a:t>etrieb genommen</a:t>
            </a:r>
            <a:r>
              <a:rPr lang="de-DE" dirty="0"/>
              <a:t/>
            </a:r>
            <a:br>
              <a:rPr lang="de-DE" dirty="0"/>
            </a:br>
            <a:r>
              <a:rPr lang="de-DE" sz="1800" dirty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>
                <a:solidFill>
                  <a:srgbClr val="FFC000"/>
                </a:solidFill>
                <a:sym typeface="Symbol"/>
              </a:rPr>
              <a:t> </a:t>
            </a:r>
            <a:r>
              <a:rPr lang="de-DE" dirty="0">
                <a:sym typeface="Symbol"/>
              </a:rPr>
              <a:t>325 </a:t>
            </a:r>
            <a:r>
              <a:rPr lang="de-DE" dirty="0" smtClean="0">
                <a:sym typeface="Symbol"/>
              </a:rPr>
              <a:t>m³/</a:t>
            </a:r>
            <a:r>
              <a:rPr lang="de-DE" dirty="0" err="1" smtClean="0">
                <a:sym typeface="Symbol"/>
              </a:rPr>
              <a:t>ha</a:t>
            </a:r>
            <a:r>
              <a:rPr lang="de-DE" dirty="0" err="1">
                <a:sym typeface="Symbol"/>
              </a:rPr>
              <a:t></a:t>
            </a:r>
            <a:r>
              <a:rPr lang="de-DE" dirty="0" err="1" smtClean="0">
                <a:sym typeface="Symbol"/>
              </a:rPr>
              <a:t>d</a:t>
            </a:r>
            <a:r>
              <a:rPr lang="de-DE" dirty="0" smtClean="0">
                <a:sym typeface="Symbol"/>
              </a:rPr>
              <a:t> (24 h-Regen mit einjähriger Wiederkehrzeit)</a:t>
            </a:r>
          </a:p>
          <a:p>
            <a:pPr lvl="1"/>
            <a:r>
              <a:rPr lang="de-DE" dirty="0" smtClean="0">
                <a:sym typeface="Symbol"/>
              </a:rPr>
              <a:t>Speicherzeit: 5 Tage</a:t>
            </a:r>
          </a:p>
          <a:p>
            <a:pPr lvl="1"/>
            <a:r>
              <a:rPr lang="de-DE" dirty="0" smtClean="0">
                <a:sym typeface="Symbol"/>
              </a:rPr>
              <a:t>Erforderliches Volumen: 1.349 m³</a:t>
            </a:r>
          </a:p>
          <a:p>
            <a:pPr lvl="1"/>
            <a:r>
              <a:rPr lang="de-DE" dirty="0" smtClean="0">
                <a:sym typeface="Symbol"/>
              </a:rPr>
              <a:t>Vorhandenes Volumen: </a:t>
            </a:r>
            <a:r>
              <a:rPr lang="de-DE" dirty="0">
                <a:sym typeface="Symbol"/>
              </a:rPr>
              <a:t>2.257 </a:t>
            </a:r>
            <a:r>
              <a:rPr lang="de-DE" dirty="0" smtClean="0">
                <a:sym typeface="Symbol"/>
              </a:rPr>
              <a:t>m³</a:t>
            </a:r>
          </a:p>
          <a:p>
            <a:pPr lvl="1"/>
            <a:r>
              <a:rPr lang="de-DE" b="1" dirty="0" smtClean="0">
                <a:sym typeface="Symbol"/>
              </a:rPr>
              <a:t>Alternativer Bedarf </a:t>
            </a:r>
            <a:r>
              <a:rPr lang="de-DE" dirty="0" smtClean="0">
                <a:sym typeface="Symbol"/>
              </a:rPr>
              <a:t>bei 650 anstatt 325 m³/</a:t>
            </a:r>
            <a:r>
              <a:rPr lang="de-DE" dirty="0" err="1" smtClean="0">
                <a:sym typeface="Symbol"/>
              </a:rPr>
              <a:t>had</a:t>
            </a:r>
            <a:r>
              <a:rPr lang="de-DE" dirty="0" smtClean="0">
                <a:sym typeface="Symbol"/>
              </a:rPr>
              <a:t> </a:t>
            </a:r>
            <a:br>
              <a:rPr lang="de-DE" dirty="0" smtClean="0">
                <a:sym typeface="Symbol"/>
              </a:rPr>
            </a:br>
            <a:r>
              <a:rPr lang="de-DE" dirty="0" smtClean="0">
                <a:sym typeface="Symbol"/>
              </a:rPr>
              <a:t>(nach </a:t>
            </a:r>
            <a:r>
              <a:rPr lang="de-DE" dirty="0">
                <a:sym typeface="Symbol"/>
              </a:rPr>
              <a:t>B</a:t>
            </a:r>
            <a:r>
              <a:rPr lang="de-DE" dirty="0" smtClean="0">
                <a:sym typeface="Symbol"/>
              </a:rPr>
              <a:t>eispiel LK): 2.373 m³/</a:t>
            </a:r>
            <a:r>
              <a:rPr lang="de-DE" dirty="0" err="1" smtClean="0">
                <a:sym typeface="Symbol"/>
              </a:rPr>
              <a:t>had</a:t>
            </a:r>
            <a:endParaRPr lang="de-DE" dirty="0" smtClean="0">
              <a:sym typeface="Symbol"/>
            </a:endParaRPr>
          </a:p>
          <a:p>
            <a:pPr marL="914400" lvl="2" indent="0">
              <a:buNone/>
              <a:tabLst>
                <a:tab pos="1257300" algn="l"/>
              </a:tabLst>
            </a:pPr>
            <a:r>
              <a:rPr lang="de-DE" sz="1600" dirty="0" smtClean="0">
                <a:solidFill>
                  <a:srgbClr val="FFC000"/>
                </a:solidFill>
                <a:sym typeface="Symbol"/>
              </a:rPr>
              <a:t></a:t>
            </a:r>
            <a:r>
              <a:rPr lang="de-DE" dirty="0" smtClean="0">
                <a:solidFill>
                  <a:srgbClr val="FFC000"/>
                </a:solidFill>
                <a:sym typeface="Symbol"/>
              </a:rPr>
              <a:t> 	</a:t>
            </a:r>
            <a:r>
              <a:rPr lang="de-DE" dirty="0" smtClean="0">
                <a:sym typeface="Symbol"/>
              </a:rPr>
              <a:t>Fehlvolumen von 116 m³ kann über </a:t>
            </a:r>
            <a:r>
              <a:rPr lang="de-DE" dirty="0">
                <a:sym typeface="Symbol"/>
              </a:rPr>
              <a:t>R</a:t>
            </a:r>
            <a:r>
              <a:rPr lang="de-DE" dirty="0" smtClean="0">
                <a:sym typeface="Symbol"/>
              </a:rPr>
              <a:t>eduzierung Freibord </a:t>
            </a:r>
            <a:br>
              <a:rPr lang="de-DE" dirty="0" smtClean="0">
                <a:sym typeface="Symbol"/>
              </a:rPr>
            </a:br>
            <a:r>
              <a:rPr lang="de-DE" dirty="0" smtClean="0">
                <a:sym typeface="Symbol"/>
              </a:rPr>
              <a:t>	von 0,7 auf 0,6 m (= 125 m³) ausgeglichen werden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Bemessung Sickerwasserspeichervolumen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Oberflächenwasser-/Sickerwasserableitung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 bwMode="auto">
          <a:xfrm>
            <a:off x="1115616" y="1334424"/>
            <a:ext cx="6913588" cy="507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7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Oberflächenwasser-/Sickerwasserableitung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32296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Übersichtsplan</a:t>
            </a:r>
            <a:endParaRPr lang="de-D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2302"/>
          <a:stretch/>
        </p:blipFill>
        <p:spPr bwMode="auto">
          <a:xfrm>
            <a:off x="467544" y="1412776"/>
            <a:ext cx="81663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9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Zufahrtsbereich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650334" y="1412776"/>
            <a:ext cx="4121073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0622"/>
            <a:ext cx="8671965" cy="39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Betriebsgebäude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650334" y="1412776"/>
            <a:ext cx="4121073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7" y="1388153"/>
            <a:ext cx="7883471" cy="488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716802" y="5445224"/>
            <a:ext cx="2725226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59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Betriebszeiten:</a:t>
            </a:r>
          </a:p>
          <a:p>
            <a:pPr lvl="1"/>
            <a:r>
              <a:rPr lang="de-DE" dirty="0"/>
              <a:t>werktags 6.00 bis 19.00 Uhr</a:t>
            </a:r>
          </a:p>
          <a:p>
            <a:r>
              <a:rPr lang="de-DE" dirty="0"/>
              <a:t>Abfalltransporte:</a:t>
            </a:r>
          </a:p>
          <a:p>
            <a:pPr lvl="1"/>
            <a:r>
              <a:rPr lang="de-DE" dirty="0"/>
              <a:t>durchschnittlich: </a:t>
            </a:r>
            <a:r>
              <a:rPr lang="de-DE" dirty="0" smtClean="0"/>
              <a:t>je 10 Hin- und </a:t>
            </a:r>
            <a:r>
              <a:rPr lang="de-DE" dirty="0"/>
              <a:t>Leerfahrten pro Tag </a:t>
            </a:r>
          </a:p>
          <a:p>
            <a:r>
              <a:rPr lang="de-DE" dirty="0" smtClean="0"/>
              <a:t>Einbau:</a:t>
            </a:r>
          </a:p>
          <a:p>
            <a:pPr lvl="1"/>
            <a:r>
              <a:rPr lang="de-DE" dirty="0" smtClean="0"/>
              <a:t>Minderung von Staubemissionen nach VDI</a:t>
            </a:r>
            <a:br>
              <a:rPr lang="de-DE" dirty="0" smtClean="0"/>
            </a:br>
            <a:r>
              <a:rPr lang="de-DE" dirty="0" smtClean="0"/>
              <a:t>(z. B. Befeuchtung, Abdeckung)</a:t>
            </a:r>
          </a:p>
          <a:p>
            <a:pPr lvl="1"/>
            <a:r>
              <a:rPr lang="de-DE" dirty="0" smtClean="0"/>
              <a:t>Arbeitstägliche Abdeckung von Asbest/KMF</a:t>
            </a:r>
          </a:p>
          <a:p>
            <a:pPr lvl="1"/>
            <a:r>
              <a:rPr lang="de-DE" dirty="0" smtClean="0"/>
              <a:t>Trockener, standsicherer Einbau</a:t>
            </a:r>
          </a:p>
          <a:p>
            <a:pPr lvl="1"/>
            <a:r>
              <a:rPr lang="de-DE" dirty="0" smtClean="0"/>
              <a:t>Verdichtung</a:t>
            </a:r>
          </a:p>
          <a:p>
            <a:pPr lvl="1"/>
            <a:r>
              <a:rPr lang="de-DE" dirty="0" smtClean="0"/>
              <a:t>Geringer Umfang offen liegender Abfälle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Deponiebetrieb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26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Netto-Einbauvolumen:</a:t>
            </a:r>
            <a:endParaRPr lang="de-DE" dirty="0"/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640.000 m³	mineralische Abfälle</a:t>
            </a:r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36.400 m³	Ersatzbaustoffe Basis</a:t>
            </a:r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/>
              <a:t>	</a:t>
            </a:r>
            <a:r>
              <a:rPr lang="de-DE" u="sng" dirty="0" smtClean="0"/>
              <a:t>10.000 m³</a:t>
            </a:r>
            <a:r>
              <a:rPr lang="de-DE" dirty="0" smtClean="0"/>
              <a:t>	Trag- und Ausgleichsschicht Oberfläche</a:t>
            </a:r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686.000 m³	Summe</a:t>
            </a:r>
          </a:p>
          <a:p>
            <a:r>
              <a:rPr lang="de-DE" dirty="0" smtClean="0"/>
              <a:t>Mineralische Baustoffe</a:t>
            </a:r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93.000 m³	Auffüllboden</a:t>
            </a:r>
            <a:endParaRPr lang="de-DE" dirty="0"/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56.000 </a:t>
            </a:r>
            <a:r>
              <a:rPr lang="de-DE" dirty="0"/>
              <a:t>m³ </a:t>
            </a:r>
            <a:r>
              <a:rPr lang="de-DE" dirty="0" smtClean="0"/>
              <a:t>	technisch </a:t>
            </a:r>
            <a:r>
              <a:rPr lang="de-DE" dirty="0"/>
              <a:t>hergestellte Geologische Barriere</a:t>
            </a:r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8.400 m³	mineralische Entwässerung Oberfläche</a:t>
            </a:r>
            <a:endParaRPr lang="de-DE" dirty="0"/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 smtClean="0"/>
              <a:t>	</a:t>
            </a:r>
            <a:r>
              <a:rPr lang="de-DE" u="sng" dirty="0" smtClean="0"/>
              <a:t>58.000 m³</a:t>
            </a:r>
            <a:r>
              <a:rPr lang="de-DE" dirty="0" smtClean="0"/>
              <a:t>	Rekultivierungsschicht</a:t>
            </a:r>
            <a:endParaRPr lang="de-DE" dirty="0"/>
          </a:p>
          <a:p>
            <a:pPr lvl="1">
              <a:tabLst>
                <a:tab pos="2151063" algn="r"/>
                <a:tab pos="2327275" algn="l"/>
                <a:tab pos="2514600" algn="l"/>
              </a:tabLst>
            </a:pPr>
            <a:r>
              <a:rPr lang="de-DE" dirty="0"/>
              <a:t>	</a:t>
            </a:r>
            <a:r>
              <a:rPr lang="de-DE" dirty="0" smtClean="0"/>
              <a:t>215.400 m³	Summe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Netto-Einbauvolumen vs. Baustoffe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56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Transporte</a:t>
            </a:r>
            <a:r>
              <a:rPr lang="de-DE" dirty="0"/>
              <a:t>:</a:t>
            </a:r>
          </a:p>
          <a:p>
            <a:pPr lvl="1"/>
            <a:r>
              <a:rPr lang="de-DE" dirty="0" smtClean="0"/>
              <a:t>Benötigte mineralische Baustoffe Basis:</a:t>
            </a:r>
          </a:p>
          <a:p>
            <a:pPr lvl="2"/>
            <a:r>
              <a:rPr lang="de-DE" dirty="0" smtClean="0"/>
              <a:t>93.000 m³ Auffüllboden</a:t>
            </a:r>
          </a:p>
          <a:p>
            <a:pPr lvl="2"/>
            <a:r>
              <a:rPr lang="de-DE" dirty="0" smtClean="0"/>
              <a:t>56.000 m³ technisch hergestellte Geologische Barriere</a:t>
            </a:r>
          </a:p>
          <a:p>
            <a:pPr lvl="2"/>
            <a:r>
              <a:rPr lang="de-DE" dirty="0" smtClean="0"/>
              <a:t>8.400 m³ Schutzschicht (Recyclat)</a:t>
            </a:r>
          </a:p>
          <a:p>
            <a:pPr lvl="2"/>
            <a:r>
              <a:rPr lang="de-DE" dirty="0" smtClean="0"/>
              <a:t>28.000 m³ Entwässerungsschicht (Ersatzbaustoffe)</a:t>
            </a:r>
          </a:p>
          <a:p>
            <a:pPr lvl="2"/>
            <a:r>
              <a:rPr lang="de-DE" dirty="0" smtClean="0"/>
              <a:t>In Summe: 185.400 m³</a:t>
            </a:r>
          </a:p>
          <a:p>
            <a:pPr lvl="1">
              <a:buFont typeface="Symbol"/>
              <a:buChar char="Þ"/>
            </a:pPr>
            <a:r>
              <a:rPr lang="de-DE" dirty="0" smtClean="0">
                <a:sym typeface="Symbol"/>
              </a:rPr>
              <a:t>davon ca. 25 % im </a:t>
            </a:r>
            <a:r>
              <a:rPr lang="de-DE" dirty="0">
                <a:sym typeface="Symbol"/>
              </a:rPr>
              <a:t>1. </a:t>
            </a:r>
            <a:r>
              <a:rPr lang="de-DE" dirty="0" smtClean="0">
                <a:sym typeface="Symbol"/>
              </a:rPr>
              <a:t>Bauabschnitt (2 Sammlerabschnitte)</a:t>
            </a:r>
          </a:p>
          <a:p>
            <a:pPr lvl="1">
              <a:buFont typeface="Symbol"/>
              <a:buChar char="Þ"/>
            </a:pPr>
            <a:r>
              <a:rPr lang="de-DE" dirty="0" smtClean="0">
                <a:sym typeface="Symbol"/>
              </a:rPr>
              <a:t>ca. 3.200 LKW-Ladungen </a:t>
            </a:r>
            <a:r>
              <a:rPr lang="de-DE" dirty="0">
                <a:sym typeface="Symbol"/>
              </a:rPr>
              <a:t>(26 t pro LKW</a:t>
            </a:r>
            <a:r>
              <a:rPr lang="de-DE" dirty="0" smtClean="0">
                <a:sym typeface="Symbol"/>
              </a:rPr>
              <a:t>)</a:t>
            </a:r>
            <a:br>
              <a:rPr lang="de-DE" dirty="0" smtClean="0">
                <a:sym typeface="Symbol"/>
              </a:rPr>
            </a:br>
            <a:endParaRPr lang="de-DE" dirty="0" smtClean="0">
              <a:sym typeface="Symbol"/>
            </a:endParaRPr>
          </a:p>
          <a:p>
            <a:pPr lvl="1"/>
            <a:r>
              <a:rPr lang="de-DE" dirty="0" smtClean="0">
                <a:sym typeface="Symbol"/>
              </a:rPr>
              <a:t>Bauzeit 1. </a:t>
            </a:r>
            <a:r>
              <a:rPr lang="de-DE" dirty="0">
                <a:sym typeface="Symbol"/>
              </a:rPr>
              <a:t>B</a:t>
            </a:r>
            <a:r>
              <a:rPr lang="de-DE" dirty="0" smtClean="0">
                <a:sym typeface="Symbol"/>
              </a:rPr>
              <a:t>auabschnitt: ca. 1 Jahr</a:t>
            </a:r>
            <a:r>
              <a:rPr lang="de-DE" dirty="0" smtClean="0"/>
              <a:t> </a:t>
            </a:r>
          </a:p>
          <a:p>
            <a:pPr lvl="1">
              <a:buFont typeface="Symbol"/>
              <a:buChar char="Þ"/>
            </a:pPr>
            <a:r>
              <a:rPr lang="de-DE" dirty="0"/>
              <a:t>ca. </a:t>
            </a:r>
            <a:r>
              <a:rPr lang="de-DE" dirty="0" smtClean="0"/>
              <a:t>15 </a:t>
            </a:r>
            <a:r>
              <a:rPr lang="de-DE" dirty="0"/>
              <a:t>LKW-Ladungen pro </a:t>
            </a:r>
            <a:r>
              <a:rPr lang="de-DE" dirty="0" smtClean="0"/>
              <a:t>Tag (zzgl. sonst. Baustoffe)</a:t>
            </a:r>
          </a:p>
          <a:p>
            <a:pPr lvl="1">
              <a:buFont typeface="Symbol"/>
              <a:buChar char="Þ"/>
            </a:pPr>
            <a:endParaRPr lang="de-DE" dirty="0"/>
          </a:p>
          <a:p>
            <a:pPr lvl="1"/>
            <a:r>
              <a:rPr lang="de-DE" dirty="0" smtClean="0"/>
              <a:t>Weitere Bauabschnitte </a:t>
            </a:r>
            <a:r>
              <a:rPr lang="de-DE" dirty="0"/>
              <a:t>parallel zum Deponiebetrieb</a:t>
            </a:r>
          </a:p>
          <a:p>
            <a:pPr lvl="1">
              <a:buFont typeface="Symbol"/>
              <a:buChar char="Þ"/>
            </a:pPr>
            <a:r>
              <a:rPr lang="de-DE" dirty="0"/>
              <a:t>verteilt über mehrere Jahre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Baubetrieb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1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TÜV-Gutachten Staub:</a:t>
            </a:r>
          </a:p>
          <a:p>
            <a:pPr lvl="1"/>
            <a:r>
              <a:rPr lang="de-DE" dirty="0" smtClean="0"/>
              <a:t>Berechnung der zu erwartenden Emissionen</a:t>
            </a:r>
            <a:br>
              <a:rPr lang="de-DE" dirty="0" smtClean="0"/>
            </a:br>
            <a:r>
              <a:rPr lang="de-DE" dirty="0" smtClean="0"/>
              <a:t>(Umschlag, Abwehungen, Verkehr)</a:t>
            </a:r>
          </a:p>
          <a:p>
            <a:pPr lvl="1"/>
            <a:r>
              <a:rPr lang="de-DE" dirty="0" smtClean="0"/>
              <a:t>Prognose der Immissionen mit Ausbreitungsmodell LASAT</a:t>
            </a:r>
          </a:p>
          <a:p>
            <a:pPr lvl="1"/>
            <a:r>
              <a:rPr lang="de-DE" dirty="0" smtClean="0"/>
              <a:t>Bewertung der zu erwartenden Immissionen nach TA Luft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Irrelevanzkriterien</a:t>
            </a:r>
            <a:r>
              <a:rPr lang="de-DE" dirty="0" smtClean="0"/>
              <a:t> für Staubniederschlag)</a:t>
            </a:r>
          </a:p>
          <a:p>
            <a:r>
              <a:rPr lang="de-DE" dirty="0" smtClean="0"/>
              <a:t>Ergebnis:</a:t>
            </a:r>
          </a:p>
          <a:p>
            <a:pPr lvl="1"/>
            <a:r>
              <a:rPr lang="de-DE" dirty="0" smtClean="0"/>
              <a:t>Zusatzbelastung PM</a:t>
            </a:r>
            <a:r>
              <a:rPr lang="de-DE" baseline="-25000" dirty="0" smtClean="0"/>
              <a:t>10</a:t>
            </a:r>
            <a:r>
              <a:rPr lang="de-DE" dirty="0" smtClean="0"/>
              <a:t> durch Deponie bei weniger als 3,0 % des Immissionsjahreswertes</a:t>
            </a:r>
            <a:br>
              <a:rPr lang="de-DE" dirty="0" smtClean="0"/>
            </a:br>
            <a:r>
              <a:rPr lang="de-DE" dirty="0" smtClean="0">
                <a:sym typeface="Symbol"/>
              </a:rPr>
              <a:t> </a:t>
            </a:r>
            <a:r>
              <a:rPr lang="de-DE" dirty="0" smtClean="0"/>
              <a:t>Immissionen nach TA Luft irrelevant</a:t>
            </a:r>
            <a:br>
              <a:rPr lang="de-DE" dirty="0" smtClean="0"/>
            </a:br>
            <a:r>
              <a:rPr lang="de-DE" dirty="0" smtClean="0">
                <a:sym typeface="Symbol"/>
              </a:rPr>
              <a:t> schädliche Umwelteinwirkungen werden nicht hervorgerufen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Staubemissionen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2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TÜV-Gutachten Schall:</a:t>
            </a:r>
          </a:p>
          <a:p>
            <a:pPr lvl="1"/>
            <a:r>
              <a:rPr lang="de-DE" dirty="0" smtClean="0"/>
              <a:t>Berechnung der zu erwartenden Emissionen</a:t>
            </a:r>
            <a:br>
              <a:rPr lang="de-DE" dirty="0" smtClean="0"/>
            </a:br>
            <a:r>
              <a:rPr lang="de-DE" dirty="0" smtClean="0"/>
              <a:t>vom Betriebsgelände und von der Erschließungsstraße</a:t>
            </a:r>
          </a:p>
          <a:p>
            <a:pPr lvl="1"/>
            <a:r>
              <a:rPr lang="de-DE" dirty="0" smtClean="0"/>
              <a:t>Immissionsrichtwerte für Mischgebiete nach TA Lärm:</a:t>
            </a:r>
          </a:p>
          <a:p>
            <a:pPr lvl="2"/>
            <a:r>
              <a:rPr lang="de-DE" dirty="0"/>
              <a:t>t</a:t>
            </a:r>
            <a:r>
              <a:rPr lang="de-DE" dirty="0" smtClean="0"/>
              <a:t>agsüber 60 dB(A)</a:t>
            </a:r>
          </a:p>
          <a:p>
            <a:pPr lvl="2"/>
            <a:r>
              <a:rPr lang="de-DE" dirty="0"/>
              <a:t>n</a:t>
            </a:r>
            <a:r>
              <a:rPr lang="de-DE" dirty="0" smtClean="0"/>
              <a:t>achts 45 </a:t>
            </a:r>
            <a:r>
              <a:rPr lang="de-DE" dirty="0"/>
              <a:t>dB(A</a:t>
            </a:r>
            <a:r>
              <a:rPr lang="de-DE" dirty="0" smtClean="0"/>
              <a:t>)</a:t>
            </a:r>
          </a:p>
          <a:p>
            <a:r>
              <a:rPr lang="de-DE" dirty="0" smtClean="0"/>
              <a:t>Ergebnis:</a:t>
            </a:r>
          </a:p>
          <a:p>
            <a:pPr lvl="1"/>
            <a:r>
              <a:rPr lang="de-DE" dirty="0" smtClean="0"/>
              <a:t>Zulässige Immissions-Richtwerte werden deutlich unterschritten</a:t>
            </a:r>
          </a:p>
          <a:p>
            <a:pPr lvl="1"/>
            <a:r>
              <a:rPr lang="de-DE" dirty="0" smtClean="0"/>
              <a:t>Mögliche </a:t>
            </a:r>
            <a:r>
              <a:rPr lang="de-DE" dirty="0"/>
              <a:t>G</a:t>
            </a:r>
            <a:r>
              <a:rPr lang="de-DE" dirty="0" smtClean="0"/>
              <a:t>eräuschspitzen unterschreiten die zulässigen Werte ebenfalls deutlich</a:t>
            </a:r>
            <a:endParaRPr lang="de-DE" dirty="0"/>
          </a:p>
          <a:p>
            <a:pPr lvl="1"/>
            <a:r>
              <a:rPr lang="de-DE" dirty="0" smtClean="0"/>
              <a:t>Auch deutlich höhere Fahrbewegungen sind zulässig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Schallemissionen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3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Erfassung meteorologischer Daten</a:t>
            </a:r>
          </a:p>
          <a:p>
            <a:r>
              <a:rPr lang="de-DE" dirty="0" smtClean="0"/>
              <a:t>Kontrollen des Deponiekörpers</a:t>
            </a:r>
          </a:p>
          <a:p>
            <a:pPr lvl="1"/>
            <a:r>
              <a:rPr lang="de-DE" dirty="0" smtClean="0"/>
              <a:t>Setzungen</a:t>
            </a:r>
          </a:p>
          <a:p>
            <a:pPr lvl="1"/>
            <a:r>
              <a:rPr lang="de-DE" dirty="0" smtClean="0"/>
              <a:t>Verformungen</a:t>
            </a:r>
          </a:p>
          <a:p>
            <a:pPr lvl="1"/>
            <a:r>
              <a:rPr lang="de-DE" dirty="0" smtClean="0"/>
              <a:t>Entwässerungsleitungen</a:t>
            </a:r>
          </a:p>
          <a:p>
            <a:r>
              <a:rPr lang="de-DE" dirty="0" smtClean="0"/>
              <a:t>Probenahme/Analytik:</a:t>
            </a:r>
          </a:p>
          <a:p>
            <a:pPr lvl="1"/>
            <a:r>
              <a:rPr lang="de-DE" dirty="0" smtClean="0"/>
              <a:t>Oberflächenwasser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(vierteljährlich im Betrieb)</a:t>
            </a:r>
          </a:p>
          <a:p>
            <a:pPr lvl="1"/>
            <a:r>
              <a:rPr lang="de-DE" dirty="0" smtClean="0"/>
              <a:t>Sickerwasser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(vierteljährlich im Betrieb)</a:t>
            </a:r>
          </a:p>
          <a:p>
            <a:pPr lvl="1"/>
            <a:r>
              <a:rPr lang="de-DE" dirty="0" smtClean="0"/>
              <a:t>Grundwasser</a:t>
            </a:r>
            <a:br>
              <a:rPr lang="de-DE" dirty="0" smtClean="0"/>
            </a:br>
            <a:r>
              <a:rPr lang="de-DE" dirty="0" smtClean="0"/>
              <a:t>(vierteljährlich in Grundwassermessstellen in An- und Abstrom)</a:t>
            </a:r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Überwachung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70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Randbedingungen:</a:t>
            </a:r>
            <a:endParaRPr lang="de-DE" dirty="0"/>
          </a:p>
          <a:p>
            <a:pPr marL="857250" lvl="1" indent="-457200">
              <a:buFont typeface="+mj-lt"/>
              <a:buAutoNum type="arabicPeriod"/>
            </a:pPr>
            <a:r>
              <a:rPr lang="de-DE" b="0" dirty="0" smtClean="0"/>
              <a:t>Abfälle müssen die </a:t>
            </a:r>
            <a:r>
              <a:rPr lang="de-DE" b="0" dirty="0"/>
              <a:t>G</a:t>
            </a:r>
            <a:r>
              <a:rPr lang="de-DE" b="0" dirty="0" smtClean="0"/>
              <a:t>renzwerte der DepV für den </a:t>
            </a:r>
            <a:br>
              <a:rPr lang="de-DE" b="0" dirty="0" smtClean="0"/>
            </a:br>
            <a:r>
              <a:rPr lang="de-DE" b="0" dirty="0" smtClean="0"/>
              <a:t>Deponieklassentyp I einhalten</a:t>
            </a:r>
          </a:p>
          <a:p>
            <a:pPr marL="857250" lvl="1" indent="-457200">
              <a:buFont typeface="+mj-lt"/>
              <a:buAutoNum type="arabicPeriod"/>
            </a:pPr>
            <a:r>
              <a:rPr lang="de-DE" b="0" dirty="0" smtClean="0"/>
              <a:t>Die Abfälle müssen einer der für diese </a:t>
            </a:r>
            <a:r>
              <a:rPr lang="de-DE" dirty="0"/>
              <a:t>D</a:t>
            </a:r>
            <a:r>
              <a:rPr lang="de-DE" b="0" dirty="0" smtClean="0"/>
              <a:t>eponie genehmigten Abfallarten gemäß Abfallverzeichnisverordnung entsprechen</a:t>
            </a:r>
          </a:p>
          <a:p>
            <a:pPr marL="857250" lvl="1" indent="-457200">
              <a:buFont typeface="+mj-lt"/>
              <a:buAutoNum type="arabicPeriod"/>
            </a:pPr>
            <a:r>
              <a:rPr lang="de-DE" dirty="0" smtClean="0"/>
              <a:t>Abfälle mit gefährlichen Stoffen (*) bedürfen jeweils einer separaten Zustimmung durch das GAA</a:t>
            </a:r>
            <a:endParaRPr lang="de-DE" b="0" dirty="0" smtClean="0"/>
          </a:p>
          <a:p>
            <a:r>
              <a:rPr lang="de-DE" dirty="0" smtClean="0"/>
              <a:t>Beispiel:</a:t>
            </a:r>
          </a:p>
          <a:p>
            <a:pPr lvl="1"/>
            <a:r>
              <a:rPr lang="de-DE" dirty="0"/>
              <a:t>Abfälle mit der Schlüsselnummer </a:t>
            </a:r>
            <a:r>
              <a:rPr lang="de-DE" dirty="0" smtClean="0"/>
              <a:t>170106* (= </a:t>
            </a:r>
            <a:r>
              <a:rPr lang="de-DE" dirty="0"/>
              <a:t>Gemische aus oder getrennte Fraktionen von Beton, Ziegel, Fliesen und Keramik, die gefährliche Stoffe enthalten</a:t>
            </a:r>
            <a:r>
              <a:rPr lang="de-DE" dirty="0" smtClean="0"/>
              <a:t>) können nur </a:t>
            </a:r>
            <a:r>
              <a:rPr lang="de-DE" dirty="0"/>
              <a:t>dann auf der Deponie eingelagert werden, wenn die enthaltenen </a:t>
            </a:r>
            <a:r>
              <a:rPr lang="de-DE" dirty="0" err="1" smtClean="0"/>
              <a:t>Stoffkonzen-trationen</a:t>
            </a:r>
            <a:r>
              <a:rPr lang="de-DE" dirty="0" smtClean="0"/>
              <a:t> </a:t>
            </a:r>
            <a:r>
              <a:rPr lang="de-DE" dirty="0"/>
              <a:t>unterhalb der Grenzwerte für die Deponieklasse I </a:t>
            </a:r>
            <a:r>
              <a:rPr lang="de-DE" dirty="0" smtClean="0"/>
              <a:t>liegen </a:t>
            </a:r>
            <a:r>
              <a:rPr lang="de-DE" u="sng" dirty="0" smtClean="0"/>
              <a:t>und</a:t>
            </a:r>
            <a:r>
              <a:rPr lang="de-DE" dirty="0" smtClean="0"/>
              <a:t> eine separate Zustimmung des GAA vorliegt</a:t>
            </a:r>
            <a:endParaRPr lang="de-DE" b="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baseline="0" dirty="0" smtClean="0"/>
              <a:t>Einlagerung von Abfällen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2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Definition:</a:t>
            </a:r>
          </a:p>
          <a:p>
            <a:pPr lvl="1"/>
            <a:r>
              <a:rPr lang="de-DE" dirty="0"/>
              <a:t>Gefährliche Stoffe </a:t>
            </a:r>
            <a:r>
              <a:rPr lang="de-DE" dirty="0" smtClean="0"/>
              <a:t>sind in der </a:t>
            </a:r>
            <a:r>
              <a:rPr lang="de-DE" dirty="0" err="1" smtClean="0"/>
              <a:t>GefV</a:t>
            </a:r>
            <a:r>
              <a:rPr lang="de-DE" dirty="0" smtClean="0"/>
              <a:t> definiert</a:t>
            </a:r>
          </a:p>
          <a:p>
            <a:pPr lvl="0"/>
            <a:r>
              <a:rPr lang="de-DE" dirty="0" smtClean="0"/>
              <a:t>Diese Definition gilt unabhängig von der Konzentration</a:t>
            </a:r>
          </a:p>
          <a:p>
            <a:pPr lvl="1"/>
            <a:r>
              <a:rPr lang="de-DE" dirty="0"/>
              <a:t>In zahlreichen Baustoffen </a:t>
            </a:r>
            <a:r>
              <a:rPr lang="de-DE" dirty="0" smtClean="0"/>
              <a:t>sind gefährliche Stoffe in geringer Konzentration enthalten</a:t>
            </a:r>
            <a:r>
              <a:rPr lang="de-DE" dirty="0"/>
              <a:t>, um bestimmte Eigenschaften der Baustoffe zu </a:t>
            </a:r>
            <a:r>
              <a:rPr lang="de-DE" dirty="0" smtClean="0"/>
              <a:t>erzielen</a:t>
            </a:r>
          </a:p>
          <a:p>
            <a:pPr lvl="1"/>
            <a:r>
              <a:rPr lang="de-DE" dirty="0" smtClean="0"/>
              <a:t>Eine Fülle </a:t>
            </a:r>
            <a:r>
              <a:rPr lang="de-DE" dirty="0"/>
              <a:t>von Baustoffen </a:t>
            </a:r>
            <a:r>
              <a:rPr lang="de-DE" dirty="0" smtClean="0"/>
              <a:t>kann daher nicht wiederverwertet werden</a:t>
            </a:r>
          </a:p>
          <a:p>
            <a:pPr lvl="1"/>
            <a:r>
              <a:rPr lang="de-DE" dirty="0" smtClean="0"/>
              <a:t>und müssen als Abfall </a:t>
            </a:r>
            <a:r>
              <a:rPr lang="de-DE" dirty="0"/>
              <a:t>mit gefährlichen Stoffen bezeichnet werden </a:t>
            </a:r>
            <a:endParaRPr lang="de-DE" dirty="0" smtClean="0"/>
          </a:p>
          <a:p>
            <a:pPr lvl="1"/>
            <a:r>
              <a:rPr lang="de-DE" dirty="0" smtClean="0"/>
              <a:t>Geregelte </a:t>
            </a:r>
            <a:r>
              <a:rPr lang="de-DE" dirty="0"/>
              <a:t>Entsorgung </a:t>
            </a:r>
            <a:r>
              <a:rPr lang="de-DE" dirty="0" smtClean="0"/>
              <a:t>muss stattfinden</a:t>
            </a:r>
            <a:endParaRPr lang="de-DE" dirty="0"/>
          </a:p>
          <a:p>
            <a:pPr lvl="1"/>
            <a:r>
              <a:rPr lang="de-DE" dirty="0" smtClean="0"/>
              <a:t>Geringe Konzentrationen gefährlicher Stoffe</a:t>
            </a:r>
            <a:br>
              <a:rPr lang="de-DE" dirty="0" smtClean="0"/>
            </a:br>
            <a:r>
              <a:rPr lang="de-DE" dirty="0" smtClean="0">
                <a:sym typeface="Symbol"/>
              </a:rPr>
              <a:t> niedrige Deponieklasse</a:t>
            </a:r>
            <a:r>
              <a:rPr lang="de-DE" dirty="0" smtClean="0"/>
              <a:t> I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Gefährliche Stoffe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5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Umzäunte Fläche:</a:t>
            </a:r>
          </a:p>
          <a:p>
            <a:pPr lvl="1"/>
            <a:r>
              <a:rPr lang="de-DE" dirty="0" smtClean="0">
                <a:sym typeface="Symbol"/>
              </a:rPr>
              <a:t>9,9 ha</a:t>
            </a:r>
            <a:endParaRPr lang="de-DE" dirty="0" smtClean="0"/>
          </a:p>
          <a:p>
            <a:r>
              <a:rPr lang="de-DE" dirty="0" smtClean="0"/>
              <a:t>Fläche:</a:t>
            </a:r>
          </a:p>
          <a:p>
            <a:pPr lvl="1"/>
            <a:r>
              <a:rPr lang="de-DE" dirty="0" smtClean="0"/>
              <a:t>Abfallablagerungsfläche: </a:t>
            </a:r>
            <a:r>
              <a:rPr lang="de-DE" dirty="0" smtClean="0">
                <a:sym typeface="Symbol"/>
              </a:rPr>
              <a:t>5,6 ha (13/3, 20/1, 20/15)</a:t>
            </a:r>
            <a:endParaRPr lang="de-DE" dirty="0" smtClean="0"/>
          </a:p>
          <a:p>
            <a:r>
              <a:rPr lang="de-DE" dirty="0" smtClean="0"/>
              <a:t>Höhe:</a:t>
            </a:r>
          </a:p>
          <a:p>
            <a:pPr lvl="1"/>
            <a:r>
              <a:rPr lang="de-DE" dirty="0" smtClean="0"/>
              <a:t>ca. </a:t>
            </a:r>
            <a:r>
              <a:rPr lang="de-DE" dirty="0" smtClean="0">
                <a:sym typeface="Symbol"/>
              </a:rPr>
              <a:t>28 m über </a:t>
            </a:r>
            <a:r>
              <a:rPr lang="de-DE" dirty="0">
                <a:sym typeface="Symbol"/>
              </a:rPr>
              <a:t>G</a:t>
            </a:r>
            <a:r>
              <a:rPr lang="de-DE" dirty="0" smtClean="0">
                <a:sym typeface="Symbol"/>
              </a:rPr>
              <a:t>elände</a:t>
            </a:r>
            <a:endParaRPr lang="de-DE" dirty="0" smtClean="0"/>
          </a:p>
          <a:p>
            <a:pPr lvl="1"/>
            <a:r>
              <a:rPr lang="de-DE" dirty="0" smtClean="0">
                <a:sym typeface="Symbol"/>
              </a:rPr>
              <a:t>58,84 m ü. NN</a:t>
            </a:r>
            <a:endParaRPr lang="de-DE" dirty="0" smtClean="0"/>
          </a:p>
          <a:p>
            <a:pPr lvl="1"/>
            <a:r>
              <a:rPr lang="de-DE" dirty="0" smtClean="0"/>
              <a:t>Böschungsneigungen von 1 : 3</a:t>
            </a:r>
          </a:p>
          <a:p>
            <a:r>
              <a:rPr lang="de-DE" dirty="0" smtClean="0"/>
              <a:t>Einlagerungsvolumen:</a:t>
            </a:r>
          </a:p>
          <a:p>
            <a:pPr lvl="1"/>
            <a:r>
              <a:rPr lang="de-DE" dirty="0" smtClean="0"/>
              <a:t>Brutto: </a:t>
            </a:r>
            <a:r>
              <a:rPr lang="de-DE" dirty="0" smtClean="0">
                <a:sym typeface="Symbol"/>
              </a:rPr>
              <a:t>0,9 Mio. m³</a:t>
            </a:r>
            <a:endParaRPr lang="de-DE" dirty="0" smtClean="0"/>
          </a:p>
          <a:p>
            <a:pPr lvl="1"/>
            <a:r>
              <a:rPr lang="de-DE" dirty="0" smtClean="0"/>
              <a:t>Netto: </a:t>
            </a:r>
            <a:r>
              <a:rPr lang="de-DE" dirty="0" smtClean="0">
                <a:sym typeface="Symbol"/>
              </a:rPr>
              <a:t>0,64 </a:t>
            </a:r>
            <a:r>
              <a:rPr lang="de-DE" dirty="0">
                <a:sym typeface="Symbol"/>
              </a:rPr>
              <a:t>Mio. m³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Größe der Deponie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8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Gefährliche Stoffe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6" y="1402550"/>
            <a:ext cx="4303628" cy="505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4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Rechtsgrundlagen:</a:t>
            </a:r>
          </a:p>
          <a:p>
            <a:pPr lvl="1"/>
            <a:r>
              <a:rPr lang="de-DE" dirty="0" smtClean="0"/>
              <a:t>Obertägige </a:t>
            </a:r>
            <a:r>
              <a:rPr lang="de-DE" dirty="0"/>
              <a:t>V</a:t>
            </a:r>
            <a:r>
              <a:rPr lang="de-DE" dirty="0" smtClean="0"/>
              <a:t>erfüllungen: BBodSchG/</a:t>
            </a:r>
            <a:r>
              <a:rPr lang="de-DE" dirty="0" err="1" smtClean="0"/>
              <a:t>BodSchV</a:t>
            </a:r>
            <a:endParaRPr lang="de-DE" dirty="0" smtClean="0"/>
          </a:p>
          <a:p>
            <a:pPr lvl="1"/>
            <a:r>
              <a:rPr lang="de-DE" b="0" dirty="0" smtClean="0"/>
              <a:t>Technische </a:t>
            </a:r>
            <a:r>
              <a:rPr lang="de-DE" dirty="0"/>
              <a:t>B</a:t>
            </a:r>
            <a:r>
              <a:rPr lang="de-DE" b="0" dirty="0" smtClean="0"/>
              <a:t>auwerke</a:t>
            </a:r>
            <a:r>
              <a:rPr lang="de-DE" dirty="0" smtClean="0"/>
              <a:t>: LAGA-Richtlinie</a:t>
            </a:r>
          </a:p>
          <a:p>
            <a:pPr lvl="1"/>
            <a:r>
              <a:rPr lang="de-DE" b="0" dirty="0" smtClean="0"/>
              <a:t>Deponien: </a:t>
            </a:r>
            <a:r>
              <a:rPr lang="de-DE" dirty="0"/>
              <a:t>DepV/Erlasse des Umweltministeriums</a:t>
            </a:r>
          </a:p>
          <a:p>
            <a:pPr lvl="0"/>
            <a:r>
              <a:rPr lang="de-DE" dirty="0" smtClean="0"/>
              <a:t>Beispiel Blei </a:t>
            </a:r>
            <a:r>
              <a:rPr lang="de-DE" sz="2000" dirty="0" smtClean="0"/>
              <a:t>(im Eluat)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Obertägige Verfüllungen: &lt; 25 µg/l </a:t>
            </a:r>
            <a:r>
              <a:rPr lang="de-DE" sz="1800" dirty="0" smtClean="0"/>
              <a:t>(Übergang zur ges. Zone)</a:t>
            </a:r>
          </a:p>
          <a:p>
            <a:pPr lvl="1"/>
            <a:r>
              <a:rPr lang="de-DE" dirty="0" smtClean="0"/>
              <a:t>Technische </a:t>
            </a:r>
            <a:r>
              <a:rPr lang="de-DE" dirty="0"/>
              <a:t>Bauwerke: </a:t>
            </a:r>
            <a:r>
              <a:rPr lang="de-DE" dirty="0" smtClean="0"/>
              <a:t>40 – 200 µg/l</a:t>
            </a:r>
            <a:endParaRPr lang="de-DE" dirty="0"/>
          </a:p>
          <a:p>
            <a:pPr lvl="1"/>
            <a:r>
              <a:rPr lang="de-DE" dirty="0" smtClean="0"/>
              <a:t>Deponieklasse 0: &lt; 50 µg/l</a:t>
            </a:r>
          </a:p>
          <a:p>
            <a:pPr lvl="1"/>
            <a:r>
              <a:rPr lang="de-DE" b="1" dirty="0" smtClean="0"/>
              <a:t>Deponieklasse I: </a:t>
            </a:r>
            <a:r>
              <a:rPr lang="de-DE" b="1" dirty="0"/>
              <a:t>&lt; </a:t>
            </a:r>
            <a:r>
              <a:rPr lang="de-DE" b="1" dirty="0" smtClean="0"/>
              <a:t>200 </a:t>
            </a:r>
            <a:r>
              <a:rPr lang="de-DE" b="1" dirty="0"/>
              <a:t>µg/l</a:t>
            </a:r>
            <a:endParaRPr lang="de-DE" b="1" dirty="0" smtClean="0"/>
          </a:p>
          <a:p>
            <a:pPr lvl="1"/>
            <a:r>
              <a:rPr lang="de-DE" dirty="0"/>
              <a:t>Deponieklasse </a:t>
            </a:r>
            <a:r>
              <a:rPr lang="de-DE" dirty="0" smtClean="0"/>
              <a:t>II</a:t>
            </a:r>
            <a:r>
              <a:rPr lang="de-DE" dirty="0"/>
              <a:t>: &lt; </a:t>
            </a:r>
            <a:r>
              <a:rPr lang="de-DE" dirty="0" smtClean="0"/>
              <a:t>1.000 </a:t>
            </a:r>
            <a:r>
              <a:rPr lang="de-DE" dirty="0"/>
              <a:t>µg/l</a:t>
            </a:r>
          </a:p>
          <a:p>
            <a:pPr lvl="1"/>
            <a:r>
              <a:rPr lang="de-DE" dirty="0"/>
              <a:t>Deponieklasse </a:t>
            </a:r>
            <a:r>
              <a:rPr lang="de-DE" dirty="0" smtClean="0"/>
              <a:t>III: </a:t>
            </a:r>
            <a:r>
              <a:rPr lang="de-DE" dirty="0"/>
              <a:t>&lt; </a:t>
            </a:r>
            <a:r>
              <a:rPr lang="de-DE" dirty="0" smtClean="0"/>
              <a:t>5.000 </a:t>
            </a:r>
            <a:r>
              <a:rPr lang="de-DE" dirty="0"/>
              <a:t>µg/l</a:t>
            </a:r>
            <a:endParaRPr lang="de-DE" b="0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Verwertung/Entsorgung </a:t>
            </a:r>
            <a:r>
              <a:rPr lang="de-DE" baseline="0" dirty="0" smtClean="0"/>
              <a:t>Abfälle/RC-Materialien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42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896544"/>
          </a:xfrm>
        </p:spPr>
        <p:txBody>
          <a:bodyPr>
            <a:normAutofit/>
          </a:bodyPr>
          <a:lstStyle/>
          <a:p>
            <a:pPr marL="0" indent="-400050"/>
            <a:r>
              <a:rPr lang="de-DE" dirty="0"/>
              <a:t>Ausschließlich mineralische </a:t>
            </a:r>
            <a:r>
              <a:rPr lang="de-DE" dirty="0" smtClean="0"/>
              <a:t>Abfälle</a:t>
            </a:r>
            <a:br>
              <a:rPr lang="de-DE" dirty="0" smtClean="0"/>
            </a:br>
            <a:r>
              <a:rPr lang="de-DE" dirty="0" smtClean="0"/>
              <a:t>     (</a:t>
            </a:r>
            <a:r>
              <a:rPr lang="de-DE" dirty="0" smtClean="0">
                <a:sym typeface="Symbol"/>
              </a:rPr>
              <a:t> </a:t>
            </a:r>
            <a:r>
              <a:rPr lang="de-DE" dirty="0">
                <a:sym typeface="Symbol"/>
              </a:rPr>
              <a:t>kein Gas-/</a:t>
            </a:r>
            <a:r>
              <a:rPr lang="de-DE" dirty="0" smtClean="0">
                <a:sym typeface="Symbol"/>
              </a:rPr>
              <a:t>Geruchsbildungspotential):</a:t>
            </a:r>
            <a:endParaRPr lang="de-DE" dirty="0"/>
          </a:p>
          <a:p>
            <a:pPr lvl="1"/>
            <a:r>
              <a:rPr lang="de-DE" dirty="0"/>
              <a:t>Abfälle </a:t>
            </a:r>
            <a:r>
              <a:rPr lang="de-DE" dirty="0" smtClean="0"/>
              <a:t>von Kies- und Gesteinsbruch, Sand und Ton</a:t>
            </a:r>
            <a:endParaRPr lang="de-DE" dirty="0"/>
          </a:p>
          <a:p>
            <a:pPr lvl="1"/>
            <a:r>
              <a:rPr lang="de-DE" b="0" dirty="0" smtClean="0"/>
              <a:t>Ba</a:t>
            </a:r>
            <a:r>
              <a:rPr lang="de-DE" dirty="0" smtClean="0"/>
              <a:t>u- </a:t>
            </a:r>
            <a:r>
              <a:rPr lang="de-DE" b="0" dirty="0" smtClean="0"/>
              <a:t>und Abbruchabfälle </a:t>
            </a:r>
            <a:br>
              <a:rPr lang="de-DE" b="0" dirty="0" smtClean="0"/>
            </a:br>
            <a:r>
              <a:rPr lang="de-DE" b="0" dirty="0" smtClean="0"/>
              <a:t>(Beton, Fliesen, Ziegel und Keramik, Bitumengemische, teerhaltige Produkte) </a:t>
            </a:r>
          </a:p>
          <a:p>
            <a:pPr lvl="1"/>
            <a:r>
              <a:rPr lang="de-DE" b="0" dirty="0" smtClean="0"/>
              <a:t>Böden, Baggergut, Gleisschotter</a:t>
            </a:r>
          </a:p>
          <a:p>
            <a:pPr lvl="1"/>
            <a:r>
              <a:rPr lang="de-DE" dirty="0" smtClean="0"/>
              <a:t>asbesthaltige Baustoffe</a:t>
            </a:r>
          </a:p>
          <a:p>
            <a:pPr lvl="1"/>
            <a:r>
              <a:rPr lang="de-DE" dirty="0" smtClean="0"/>
              <a:t>Abfälle aus der mechanischen Behandlung von Abfällen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/>
              <a:t>Sand, Steine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Feste Abfälle </a:t>
            </a:r>
            <a:r>
              <a:rPr lang="de-DE" dirty="0"/>
              <a:t>aus der Sanierung von </a:t>
            </a:r>
            <a:r>
              <a:rPr lang="de-DE" dirty="0" smtClean="0"/>
              <a:t>Böden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baseline="0" dirty="0" smtClean="0"/>
              <a:t>Beantragte Abfallarten zur Einlagerung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8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Angaben durch Abfallerzeuger:</a:t>
            </a:r>
          </a:p>
          <a:p>
            <a:pPr lvl="1"/>
            <a:r>
              <a:rPr lang="de-DE" dirty="0" smtClean="0"/>
              <a:t>Abfallherkunft, Abfallbeschreibung </a:t>
            </a:r>
            <a:br>
              <a:rPr lang="de-DE" dirty="0" smtClean="0"/>
            </a:br>
            <a:r>
              <a:rPr lang="de-DE" dirty="0" smtClean="0"/>
              <a:t>(Deklarationsanalyse durch Fachlabor, Parameter gemäß DepV)</a:t>
            </a:r>
          </a:p>
          <a:p>
            <a:pPr lvl="1"/>
            <a:r>
              <a:rPr lang="de-DE" dirty="0" smtClean="0"/>
              <a:t>Art der Vorbehandlung</a:t>
            </a:r>
          </a:p>
          <a:p>
            <a:pPr lvl="1"/>
            <a:r>
              <a:rPr lang="de-DE" dirty="0" smtClean="0"/>
              <a:t>Aussehen, Konsistenz, Geruch, Farbe, Masse</a:t>
            </a:r>
          </a:p>
          <a:p>
            <a:pPr lvl="1"/>
            <a:r>
              <a:rPr lang="de-DE" dirty="0" smtClean="0"/>
              <a:t>Probenahmeprotokoll </a:t>
            </a:r>
            <a:br>
              <a:rPr lang="de-DE" dirty="0" smtClean="0"/>
            </a:br>
            <a:r>
              <a:rPr lang="de-DE" dirty="0" smtClean="0"/>
              <a:t>(Probenahmen gemäß </a:t>
            </a:r>
            <a:r>
              <a:rPr lang="de-DE" sz="1600" dirty="0" smtClean="0"/>
              <a:t>LAGA </a:t>
            </a:r>
            <a:r>
              <a:rPr lang="de-DE" sz="1600" dirty="0"/>
              <a:t>PN 98 - Richtlinie für das Vorgehen bei physikalischen, chemischen und biologischen Untersuchungen im </a:t>
            </a:r>
            <a:r>
              <a:rPr lang="de-DE" sz="1600" dirty="0" smtClean="0"/>
              <a:t>Zusammenhang </a:t>
            </a:r>
            <a:r>
              <a:rPr lang="de-DE" sz="1600" dirty="0"/>
              <a:t>mit der Verwertung/Beseitigung von Abfällen </a:t>
            </a:r>
            <a:endParaRPr lang="de-DE" sz="1600" dirty="0" smtClean="0"/>
          </a:p>
          <a:p>
            <a:r>
              <a:rPr lang="de-DE" dirty="0" smtClean="0"/>
              <a:t>Eigenüberwachung</a:t>
            </a:r>
          </a:p>
          <a:p>
            <a:pPr lvl="1"/>
            <a:r>
              <a:rPr lang="de-DE" dirty="0" smtClean="0"/>
              <a:t>Probenahme</a:t>
            </a:r>
          </a:p>
          <a:p>
            <a:pPr lvl="1"/>
            <a:r>
              <a:rPr lang="de-DE" dirty="0" smtClean="0"/>
              <a:t>Analytik durch Fachlabor</a:t>
            </a:r>
          </a:p>
          <a:p>
            <a:r>
              <a:rPr lang="de-DE" dirty="0" smtClean="0"/>
              <a:t>Überwachung durch Gewerbeaufsichtsamt</a:t>
            </a:r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Deponiebetrieb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0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 Baubeginn:</a:t>
            </a:r>
          </a:p>
          <a:p>
            <a:pPr lvl="1"/>
            <a:r>
              <a:rPr lang="de-DE" dirty="0" smtClean="0"/>
              <a:t>Hinterlegung einer Sicherheitsleistung bei der Genehmigungsbehörde</a:t>
            </a:r>
          </a:p>
          <a:p>
            <a:pPr lvl="1"/>
            <a:r>
              <a:rPr lang="de-DE" dirty="0" smtClean="0"/>
              <a:t>Die Höhe der Sicherheitsleistung entspricht den benötigten finanziellen Mitteln zur ordnungsgemäßen Sicherung der Deponie im Falle der Insolvenz des Deponiebetreibers</a:t>
            </a:r>
          </a:p>
          <a:p>
            <a:pPr lvl="1"/>
            <a:r>
              <a:rPr lang="de-DE" dirty="0" smtClean="0"/>
              <a:t>Zusätzlich sind Mittel zur </a:t>
            </a:r>
            <a:r>
              <a:rPr lang="de-DE" dirty="0"/>
              <a:t>N</a:t>
            </a:r>
            <a:r>
              <a:rPr lang="de-DE" dirty="0" smtClean="0"/>
              <a:t>achsorge der Deponie über einen </a:t>
            </a:r>
            <a:r>
              <a:rPr lang="de-DE" dirty="0"/>
              <a:t>Z</a:t>
            </a:r>
            <a:r>
              <a:rPr lang="de-DE" dirty="0" smtClean="0"/>
              <a:t>eitraum von 30 Jahren zu hinterlegen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Sicherheitsleistung</a:t>
            </a:r>
            <a:endParaRPr lang="de-DE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4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Oberflächenabdichtung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9" y="1438662"/>
            <a:ext cx="6705252" cy="47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4306124" y="1366654"/>
            <a:ext cx="1262910" cy="48706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rotWithShape="0">
              <a:schemeClr val="bg1">
                <a:alpha val="34999"/>
              </a:schemeClr>
            </a:outerShdw>
          </a:effectLst>
          <a:extLst/>
        </p:spPr>
        <p:txBody>
          <a:bodyPr vert="horz" wrap="square" lIns="95785" tIns="47892" rIns="95785" bIns="4789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77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88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Verkleinerte Deponiefläche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61" y="1412777"/>
            <a:ext cx="6560961" cy="49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Boden-/Bauschuttdeponie </a:t>
            </a:r>
            <a:r>
              <a:rPr lang="de-DE" dirty="0" smtClean="0"/>
              <a:t>Ottersberg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23" y="1358770"/>
            <a:ext cx="6181610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Boden-/Bauschuttdeponie </a:t>
            </a:r>
            <a:r>
              <a:rPr lang="de-DE" dirty="0" smtClean="0"/>
              <a:t>Weitzmühlen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23" y="1340768"/>
            <a:ext cx="6248079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Boden-/Bauschuttdeponie </a:t>
            </a:r>
            <a:r>
              <a:rPr lang="de-DE" dirty="0" smtClean="0"/>
              <a:t>Beppen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6" y="1404156"/>
            <a:ext cx="6214375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Planfeststellungsverfahren Deponie Haaßel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Kriete Kaltrecycling GmbH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Dr. Born –Dr. Ermel GmbH</a:t>
            </a:r>
          </a:p>
          <a:p>
            <a:r>
              <a:rPr lang="de-DE" sz="1900" dirty="0" smtClean="0"/>
              <a:t>Herr Dipl.-Geol. Volker Schnibben</a:t>
            </a:r>
          </a:p>
          <a:p>
            <a:r>
              <a:rPr lang="de-DE" dirty="0" smtClean="0"/>
              <a:t>Erörterungstermin Gemeinde Selsingen </a:t>
            </a:r>
            <a:br>
              <a:rPr lang="de-DE" dirty="0" smtClean="0"/>
            </a:br>
            <a:r>
              <a:rPr lang="de-DE" dirty="0" smtClean="0"/>
              <a:t>11. – 13. Dezember 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612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Abfallwirtschaftsplan Niedersachsen</a:t>
            </a:r>
          </a:p>
          <a:p>
            <a:pPr lvl="1"/>
            <a:r>
              <a:rPr lang="de-DE" dirty="0" smtClean="0"/>
              <a:t>bis 2009 sind zahlreiche Deponien geschlossen worden</a:t>
            </a:r>
          </a:p>
          <a:p>
            <a:pPr lvl="2">
              <a:tabLst>
                <a:tab pos="1978025" algn="l"/>
              </a:tabLst>
            </a:pPr>
            <a:r>
              <a:rPr lang="de-DE" dirty="0" smtClean="0"/>
              <a:t>2005: 	68 DK 0 und I</a:t>
            </a:r>
          </a:p>
          <a:p>
            <a:pPr lvl="2">
              <a:tabLst>
                <a:tab pos="1978025" algn="l"/>
                <a:tab pos="2870200" algn="r"/>
              </a:tabLst>
            </a:pPr>
            <a:r>
              <a:rPr lang="de-DE" dirty="0" smtClean="0"/>
              <a:t>2009: 	15	 DK 0, </a:t>
            </a:r>
            <a:r>
              <a:rPr lang="de-DE" b="1" dirty="0" smtClean="0"/>
              <a:t>9 DK </a:t>
            </a:r>
            <a:r>
              <a:rPr lang="de-DE" b="1" dirty="0"/>
              <a:t>I </a:t>
            </a:r>
            <a:endParaRPr lang="de-DE" b="1" dirty="0" smtClean="0"/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 smtClean="0"/>
              <a:t>Restkapazität DK I in 2009: 	5,2	Mio. t	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/>
              <a:t>Jahresbedarf DK I: </a:t>
            </a:r>
            <a:r>
              <a:rPr lang="de-DE" dirty="0" smtClean="0"/>
              <a:t>	1,0 	Mio</a:t>
            </a:r>
            <a:r>
              <a:rPr lang="de-DE" dirty="0"/>
              <a:t>. </a:t>
            </a:r>
            <a:r>
              <a:rPr lang="de-DE" dirty="0" smtClean="0"/>
              <a:t>t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 smtClean="0"/>
              <a:t>Regionale Unterversorgung im Nordwesten von Niedersachsen</a:t>
            </a:r>
          </a:p>
          <a:p>
            <a:r>
              <a:rPr lang="de-DE" dirty="0"/>
              <a:t>Landesbetrieb für Statistik Niedersachsen (LSKN)</a:t>
            </a:r>
          </a:p>
          <a:p>
            <a:pPr lvl="1"/>
            <a:r>
              <a:rPr lang="de-DE" dirty="0"/>
              <a:t>In 2006 22,5 Mio. t Abfälle in Niedersachsen </a:t>
            </a:r>
          </a:p>
          <a:p>
            <a:pPr lvl="1"/>
            <a:r>
              <a:rPr lang="de-DE" dirty="0"/>
              <a:t>davon knapp die Hälfte: </a:t>
            </a:r>
            <a:br>
              <a:rPr lang="de-DE" dirty="0"/>
            </a:br>
            <a:r>
              <a:rPr lang="de-DE" dirty="0"/>
              <a:t>Bau- und Abbruchabfälle, die überwiegend in ehem. Abbaustätten abgelagert werden (in 2009: 9,93 Mio. 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Bedarfssituation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5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tabLst>
                <a:tab pos="4489450" algn="r"/>
                <a:tab pos="4572000" algn="l"/>
              </a:tabLst>
            </a:pPr>
            <a:r>
              <a:rPr lang="de-DE" dirty="0"/>
              <a:t>Einschränkungen Bodenverwertung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/>
              <a:t>Böden für Geländeverfüllungen/Renaturierungen müssen grundsätzlich Vorsorgewerte des BBodSchG einhalten</a:t>
            </a:r>
            <a:br>
              <a:rPr lang="de-DE" dirty="0"/>
            </a:br>
            <a:r>
              <a:rPr lang="de-DE" dirty="0">
                <a:sym typeface="Symbol"/>
              </a:rPr>
              <a:t> Bedarf nach geregelter Entsorgung</a:t>
            </a:r>
          </a:p>
          <a:p>
            <a:pPr>
              <a:tabLst>
                <a:tab pos="4489450" algn="r"/>
                <a:tab pos="4572000" algn="l"/>
              </a:tabLst>
            </a:pPr>
            <a:r>
              <a:rPr lang="de-DE" dirty="0" smtClean="0"/>
              <a:t>Abfallaufkommen Elbe-Weser-Dreieck (LSKN)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 smtClean="0"/>
              <a:t>Landkreise ROW, OHZ, VER, STD, CUX, SFA:</a:t>
            </a:r>
            <a:br>
              <a:rPr lang="de-DE" dirty="0" smtClean="0"/>
            </a:br>
            <a:r>
              <a:rPr lang="de-DE" dirty="0" smtClean="0"/>
              <a:t>950.000 Einwohner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 smtClean="0"/>
              <a:t>Land Niedersachsen:</a:t>
            </a:r>
            <a:br>
              <a:rPr lang="de-DE" dirty="0" smtClean="0"/>
            </a:br>
            <a:r>
              <a:rPr lang="de-DE" dirty="0" smtClean="0"/>
              <a:t>knapp 8,0 Mio. Einwohner, 1 Mio. t/a mineralische Abfälle DK I</a:t>
            </a:r>
          </a:p>
          <a:p>
            <a:pPr lvl="1">
              <a:tabLst>
                <a:tab pos="4489450" algn="r"/>
                <a:tab pos="4572000" algn="l"/>
              </a:tabLst>
            </a:pPr>
            <a:r>
              <a:rPr lang="de-DE" dirty="0" smtClean="0">
                <a:sym typeface="Symbol"/>
              </a:rPr>
              <a:t>  120.000 t/a im Elbe-Weser-Dreieck</a:t>
            </a:r>
            <a:r>
              <a:rPr lang="de-DE" dirty="0" smtClean="0"/>
              <a:t> </a:t>
            </a:r>
          </a:p>
          <a:p>
            <a:pPr>
              <a:tabLst>
                <a:tab pos="4489450" algn="r"/>
                <a:tab pos="4572000" algn="l"/>
              </a:tabLst>
            </a:pPr>
            <a:r>
              <a:rPr lang="de-DE" dirty="0" smtClean="0">
                <a:sym typeface="Symbol"/>
              </a:rPr>
              <a:t>Elbe-Weser-Dreieck </a:t>
            </a:r>
            <a:r>
              <a:rPr lang="de-DE" dirty="0">
                <a:sym typeface="Symbol"/>
              </a:rPr>
              <a:t>exportiert Bauabfälle vollständig nach Bremen, Bremerhaven und Hamburg</a:t>
            </a:r>
          </a:p>
          <a:p>
            <a:pPr>
              <a:tabLst>
                <a:tab pos="4489450" algn="r"/>
                <a:tab pos="4572000" algn="l"/>
              </a:tabLst>
            </a:pPr>
            <a:r>
              <a:rPr lang="de-DE" dirty="0">
                <a:sym typeface="Symbol"/>
              </a:rPr>
              <a:t>Reduzierung CO</a:t>
            </a:r>
            <a:r>
              <a:rPr lang="de-DE" baseline="-25000" dirty="0">
                <a:sym typeface="Symbol"/>
              </a:rPr>
              <a:t>2</a:t>
            </a:r>
            <a:r>
              <a:rPr lang="de-DE" dirty="0">
                <a:sym typeface="Symbol"/>
              </a:rPr>
              <a:t>-Emissionen und Diesel-Verbrauch</a:t>
            </a:r>
          </a:p>
          <a:p>
            <a:pPr>
              <a:tabLst>
                <a:tab pos="4489450" algn="r"/>
                <a:tab pos="4572000" algn="l"/>
              </a:tabLst>
            </a:pPr>
            <a:endParaRPr lang="de-DE" dirty="0"/>
          </a:p>
          <a:p>
            <a:pPr marL="457200" lvl="1" indent="0">
              <a:buNone/>
              <a:tabLst>
                <a:tab pos="4489450" algn="r"/>
                <a:tab pos="4572000" algn="l"/>
              </a:tabLst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Bedarfssituation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9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Beeinflussung Grundwasseroberfläche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84458" y="1556792"/>
            <a:ext cx="206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Grundwasserleiter, Höchststände, ohne </a:t>
            </a:r>
            <a:r>
              <a:rPr lang="de-DE" dirty="0">
                <a:solidFill>
                  <a:schemeClr val="tx1"/>
                </a:solidFill>
              </a:rPr>
              <a:t>D</a:t>
            </a:r>
            <a:r>
              <a:rPr lang="de-DE" dirty="0" smtClean="0">
                <a:solidFill>
                  <a:schemeClr val="tx1"/>
                </a:solidFill>
              </a:rPr>
              <a:t>eponie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6" y="1588021"/>
            <a:ext cx="488852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Beeinflussung Grundwasseroberfläche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84458" y="1556792"/>
            <a:ext cx="206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Grundwasserleiter, Höchststände,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mit Deponie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5" y="1628800"/>
            <a:ext cx="4994031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_Vorlage_D">
  <a:themeElements>
    <a:clrScheme name="_Dr Born Dr Ermel">
      <a:dk1>
        <a:sysClr val="windowText" lastClr="000000"/>
      </a:dk1>
      <a:lt1>
        <a:sysClr val="window" lastClr="FFFFFF"/>
      </a:lt1>
      <a:dk2>
        <a:srgbClr val="606362"/>
      </a:dk2>
      <a:lt2>
        <a:srgbClr val="EEECE1"/>
      </a:lt2>
      <a:accent1>
        <a:srgbClr val="FFB601"/>
      </a:accent1>
      <a:accent2>
        <a:srgbClr val="606362"/>
      </a:accent2>
      <a:accent3>
        <a:srgbClr val="B2B2B2"/>
      </a:accent3>
      <a:accent4>
        <a:srgbClr val="FFFFFF"/>
      </a:accent4>
      <a:accent5>
        <a:srgbClr val="FFD979"/>
      </a:accent5>
      <a:accent6>
        <a:srgbClr val="000000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0" algn="ctr">
          <a:solidFill>
            <a:schemeClr val="tx1"/>
          </a:solidFill>
          <a:round/>
          <a:headEnd/>
          <a:tailEnd/>
        </a:ln>
        <a:effectLst>
          <a:outerShdw rotWithShape="0">
            <a:schemeClr val="bg1">
              <a:alpha val="34999"/>
            </a:schemeClr>
          </a:outerShdw>
        </a:effectLst>
      </a:spPr>
      <a:bodyPr lIns="95785" tIns="47892" rIns="95785" bIns="47892" rtlCol="0" anchor="ctr"/>
      <a:lstStyle>
        <a:defPPr algn="ctr" defTabSz="477838"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spDef>
    <a:lnDef>
      <a:spPr>
        <a:ln w="9525">
          <a:solidFill>
            <a:schemeClr val="tx1"/>
          </a:solidFill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BE_Vorlage_D</Template>
  <TotalTime>0</TotalTime>
  <Words>703</Words>
  <Application>Microsoft Office PowerPoint</Application>
  <PresentationFormat>Bildschirmpräsentation (4:3)</PresentationFormat>
  <Paragraphs>252</Paragraphs>
  <Slides>49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0" baseType="lpstr">
      <vt:lpstr>BE_Vorlage_D</vt:lpstr>
      <vt:lpstr>Planfeststellungsverfahren Deponie Haaßel  Kriete Kaltrecycling GmbH</vt:lpstr>
      <vt:lpstr>Lageplan</vt:lpstr>
      <vt:lpstr>Übersichtsplan</vt:lpstr>
      <vt:lpstr>Größe der Deponie </vt:lpstr>
      <vt:lpstr>Planfeststellungsverfahren Deponie Haaßel  Kriete Kaltrecycling GmbH</vt:lpstr>
      <vt:lpstr>Bedarfssituation</vt:lpstr>
      <vt:lpstr>Bedarfssituation</vt:lpstr>
      <vt:lpstr>Beeinflussung Grundwasseroberfläche</vt:lpstr>
      <vt:lpstr>Beeinflussung Grundwasseroberfläche</vt:lpstr>
      <vt:lpstr>Ganglinien Grundwassermessstellen (untere)</vt:lpstr>
      <vt:lpstr>Ganglinien Grundwassermessstellen (obere)</vt:lpstr>
      <vt:lpstr>Basisabdichtung</vt:lpstr>
      <vt:lpstr>Detailschnitt Basisabdichtung</vt:lpstr>
      <vt:lpstr>Grundwasseroberfläche</vt:lpstr>
      <vt:lpstr>Längsschnitt</vt:lpstr>
      <vt:lpstr>Querschnitt</vt:lpstr>
      <vt:lpstr>Auf- und Abtrag</vt:lpstr>
      <vt:lpstr>Detail Randbereich</vt:lpstr>
      <vt:lpstr>Setzungsberechnungen</vt:lpstr>
      <vt:lpstr>Oberflächenwasser-/Sickerwasserableitung</vt:lpstr>
      <vt:lpstr>Berechnungsgrundlagen Oberflächenwasser</vt:lpstr>
      <vt:lpstr>Berechnungsgrundlagen Oberflächenwasser</vt:lpstr>
      <vt:lpstr>Bemessung Regenrückhaltebecken</vt:lpstr>
      <vt:lpstr>Einstauvolumen auf gedichteter Basis</vt:lpstr>
      <vt:lpstr>Sickerwasser</vt:lpstr>
      <vt:lpstr>Berechnungsgrundlagen Sickerwasser</vt:lpstr>
      <vt:lpstr>Bemessung Sickerwasserspeichervolumen</vt:lpstr>
      <vt:lpstr>Oberflächenwasser-/Sickerwasserableitung</vt:lpstr>
      <vt:lpstr>Oberflächenwasser-/Sickerwasserableitung</vt:lpstr>
      <vt:lpstr>Zufahrtsbereich</vt:lpstr>
      <vt:lpstr>Betriebsgebäude</vt:lpstr>
      <vt:lpstr>Deponiebetrieb</vt:lpstr>
      <vt:lpstr>Netto-Einbauvolumen vs. Baustoffe</vt:lpstr>
      <vt:lpstr>Baubetrieb</vt:lpstr>
      <vt:lpstr>Staubemissionen</vt:lpstr>
      <vt:lpstr>Schallemissionen</vt:lpstr>
      <vt:lpstr>Überwachung</vt:lpstr>
      <vt:lpstr>Einlagerung von Abfällen</vt:lpstr>
      <vt:lpstr>Gefährliche Stoffe</vt:lpstr>
      <vt:lpstr>Gefährliche Stoffe</vt:lpstr>
      <vt:lpstr>Verwertung/Entsorgung Abfälle/RC-Materialien</vt:lpstr>
      <vt:lpstr>Beantragte Abfallarten zur Einlagerung</vt:lpstr>
      <vt:lpstr>Deponiebetrieb</vt:lpstr>
      <vt:lpstr>Sicherheitsleistung</vt:lpstr>
      <vt:lpstr>Oberflächenabdichtung</vt:lpstr>
      <vt:lpstr>Verkleinerte Deponiefläche</vt:lpstr>
      <vt:lpstr>Boden-/Bauschuttdeponie Ottersberg</vt:lpstr>
      <vt:lpstr>Boden-/Bauschuttdeponie Weitzmühlen</vt:lpstr>
      <vt:lpstr>Boden-/Bauschuttdeponie Beppen</vt:lpstr>
    </vt:vector>
  </TitlesOfParts>
  <Company>Name Ihrer Firma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Planfeststellungsverfahren Deponie Haaßel  Kriete Kaltrecycling GmbH</dc:title>
  <dc:creator>Volker Schnibben</dc:creator>
  <cp:lastModifiedBy>Volker Schnibben</cp:lastModifiedBy>
  <cp:revision>40</cp:revision>
  <cp:lastPrinted>2012-12-17T08:28:10Z</cp:lastPrinted>
  <dcterms:created xsi:type="dcterms:W3CDTF">2013-05-21T16:17:34Z</dcterms:created>
  <dcterms:modified xsi:type="dcterms:W3CDTF">2013-12-10T16:27:17Z</dcterms:modified>
</cp:coreProperties>
</file>